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Lst>
  <p:notesMasterIdLst>
    <p:notesMasterId r:id="rId32"/>
  </p:notesMasterIdLst>
  <p:handoutMasterIdLst>
    <p:handoutMasterId r:id="rId33"/>
  </p:handoutMasterIdLst>
  <p:sldIdLst>
    <p:sldId id="330" r:id="rId6"/>
    <p:sldId id="301" r:id="rId7"/>
    <p:sldId id="302" r:id="rId8"/>
    <p:sldId id="303" r:id="rId9"/>
    <p:sldId id="304" r:id="rId10"/>
    <p:sldId id="263" r:id="rId11"/>
    <p:sldId id="305" r:id="rId12"/>
    <p:sldId id="265" r:id="rId13"/>
    <p:sldId id="308" r:id="rId14"/>
    <p:sldId id="326" r:id="rId15"/>
    <p:sldId id="307" r:id="rId16"/>
    <p:sldId id="310" r:id="rId17"/>
    <p:sldId id="311" r:id="rId18"/>
    <p:sldId id="312" r:id="rId19"/>
    <p:sldId id="313" r:id="rId20"/>
    <p:sldId id="327" r:id="rId21"/>
    <p:sldId id="315" r:id="rId22"/>
    <p:sldId id="316" r:id="rId23"/>
    <p:sldId id="317" r:id="rId24"/>
    <p:sldId id="328" r:id="rId25"/>
    <p:sldId id="319" r:id="rId26"/>
    <p:sldId id="320" r:id="rId27"/>
    <p:sldId id="321" r:id="rId28"/>
    <p:sldId id="322" r:id="rId29"/>
    <p:sldId id="323" r:id="rId30"/>
    <p:sldId id="329" r:id="rId31"/>
  </p:sldIdLst>
  <p:sldSz cx="12188825" cy="6858000"/>
  <p:notesSz cx="6858000" cy="9296400"/>
  <p:embeddedFontLst>
    <p:embeddedFont>
      <p:font typeface="Consolas" panose="020B0609020204030204" pitchFamily="49" charset="0"/>
      <p:regular r:id="rId34"/>
      <p:bold r:id="rId35"/>
      <p:italic r:id="rId36"/>
      <p:boldItalic r:id="rId37"/>
    </p:embeddedFont>
    <p:embeddedFont>
      <p:font typeface="Segoe UI Light" panose="020B0502040204020203" pitchFamily="34" charset="0"/>
      <p:regular r:id="rId38"/>
      <p:italic r:id="rId39"/>
    </p:embeddedFont>
    <p:embeddedFont>
      <p:font typeface="Segoe UI" panose="020B0502040204020203" pitchFamily="34" charset="0"/>
      <p:regular r:id="rId40"/>
      <p:bold r:id="rId41"/>
      <p:italic r:id="rId42"/>
      <p:boldItalic r:id="rId43"/>
    </p:embeddedFont>
    <p:embeddedFont>
      <p:font typeface="Segoe UI Semibold" panose="020B0702040204020203" pitchFamily="34" charset="0"/>
      <p:bold r:id="rId44"/>
      <p:boldItalic r:id="rId45"/>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2BF143-2A19-4EE7-8BD5-6798161C09D7}">
          <p14:sldIdLst>
            <p14:sldId id="330"/>
            <p14:sldId id="301"/>
            <p14:sldId id="302"/>
            <p14:sldId id="303"/>
            <p14:sldId id="304"/>
          </p14:sldIdLst>
        </p14:section>
        <p14:section name="Untitled Section" id="{5E4156E2-A099-4F51-80BA-A0A1B5CA74F0}">
          <p14:sldIdLst>
            <p14:sldId id="263"/>
            <p14:sldId id="305"/>
            <p14:sldId id="265"/>
            <p14:sldId id="308"/>
            <p14:sldId id="326"/>
            <p14:sldId id="307"/>
            <p14:sldId id="310"/>
            <p14:sldId id="311"/>
          </p14:sldIdLst>
        </p14:section>
        <p14:section name="Additional Services" id="{8083865B-29DE-456D-BC63-C1192E8D5085}">
          <p14:sldIdLst>
            <p14:sldId id="312"/>
            <p14:sldId id="313"/>
            <p14:sldId id="327"/>
          </p14:sldIdLst>
        </p14:section>
        <p14:section name="Datacenters and Networking" id="{8BD6D248-94F7-40C9-BE01-4A75C732CEFB}">
          <p14:sldIdLst>
            <p14:sldId id="315"/>
            <p14:sldId id="316"/>
            <p14:sldId id="317"/>
          </p14:sldIdLst>
        </p14:section>
        <p14:section name="Pricing &amp; SLAs" id="{A8BCCDB2-C8CF-4EEC-A4AD-705A02E77EC6}">
          <p14:sldIdLst>
            <p14:sldId id="328"/>
            <p14:sldId id="319"/>
            <p14:sldId id="320"/>
            <p14:sldId id="321"/>
            <p14:sldId id="322"/>
            <p14:sldId id="323"/>
          </p14:sldIdLst>
        </p14:section>
        <p14:section name="Closing" id="{8AF084D8-4D86-40FB-8932-4F6AA17A5223}">
          <p14:sldIdLst>
            <p14:sldId id="329"/>
          </p14:sldIdLst>
        </p14:section>
      </p14:sectionLst>
    </p:ex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5" autoAdjust="0"/>
    <p:restoredTop sz="83920" autoAdjust="0"/>
  </p:normalViewPr>
  <p:slideViewPr>
    <p:cSldViewPr snapToGrid="0">
      <p:cViewPr varScale="1">
        <p:scale>
          <a:sx n="74" d="100"/>
          <a:sy n="74" d="100"/>
        </p:scale>
        <p:origin x="1157" y="77"/>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60" d="100"/>
        <a:sy n="60" d="100"/>
      </p:scale>
      <p:origin x="0" y="2838"/>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11/5/2019</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11/5/2019</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a:t>
            </a:r>
            <a:r>
              <a:rPr lang="en-US" baseline="0" dirty="0" smtClean="0"/>
              <a:t> how Microsoft thinks of the cloud</a:t>
            </a:r>
          </a:p>
          <a:p>
            <a:pPr marL="0" indent="0">
              <a:buFont typeface="Arial" pitchFamily="34" charset="0"/>
              <a:buNone/>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2</a:t>
            </a:fld>
            <a:endParaRPr lang="en-US" dirty="0"/>
          </a:p>
        </p:txBody>
      </p:sp>
    </p:spTree>
    <p:extLst>
      <p:ext uri="{BB962C8B-B14F-4D97-AF65-F5344CB8AC3E}">
        <p14:creationId xmlns:p14="http://schemas.microsoft.com/office/powerpoint/2010/main" val="2177742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Introduce Windows</a:t>
            </a:r>
            <a:r>
              <a:rPr lang="en-US" baseline="0" dirty="0" smtClean="0"/>
              <a:t> Azure Storage and some of the key features/capabilities of the storage service</a:t>
            </a:r>
          </a:p>
          <a:p>
            <a:endParaRPr lang="en-US" dirty="0" smtClean="0"/>
          </a:p>
          <a:p>
            <a:r>
              <a:rPr lang="en-US" b="1" dirty="0" smtClean="0"/>
              <a:t>Speaking</a:t>
            </a:r>
            <a:r>
              <a:rPr lang="en-US" b="1" baseline="0" dirty="0" smtClean="0"/>
              <a:t> Points:</a:t>
            </a:r>
            <a:endParaRPr lang="en-US" b="1" dirty="0" smtClean="0"/>
          </a:p>
          <a:p>
            <a:pPr marL="171450" indent="-171450">
              <a:buFont typeface="Arial" pitchFamily="34" charset="0"/>
              <a:buChar char="•"/>
            </a:pPr>
            <a:r>
              <a:rPr lang="en-US" dirty="0" smtClean="0"/>
              <a:t>The design point</a:t>
            </a:r>
            <a:r>
              <a:rPr lang="en-US" baseline="0" dirty="0" smtClean="0"/>
              <a:t> is for the cloud is availability of storage, there are 3 replicas of data, and we implement guaranteed consistency. In the future there will be some transaction support and this is why we use guaranteed consistency.</a:t>
            </a:r>
          </a:p>
          <a:p>
            <a:pPr marL="171450" indent="-171450">
              <a:buFont typeface="Arial" pitchFamily="34" charset="0"/>
              <a:buChar char="•"/>
            </a:pPr>
            <a:r>
              <a:rPr lang="en-US" baseline="0" dirty="0" smtClean="0"/>
              <a:t>There are 4 types of storage</a:t>
            </a:r>
          </a:p>
          <a:p>
            <a:pPr marL="384431" lvl="1" indent="-171450">
              <a:buFont typeface="Arial" pitchFamily="34" charset="0"/>
              <a:buChar char="•"/>
            </a:pPr>
            <a:r>
              <a:rPr lang="en-US" baseline="0" dirty="0" smtClean="0"/>
              <a:t>Tables = Key value store</a:t>
            </a:r>
          </a:p>
          <a:p>
            <a:pPr marL="384431" lvl="1" indent="-171450">
              <a:buFont typeface="Arial" pitchFamily="34" charset="0"/>
              <a:buChar char="•"/>
            </a:pPr>
            <a:r>
              <a:rPr lang="en-US" baseline="0" dirty="0" smtClean="0"/>
              <a:t>Queues = a simple queuing mechanism</a:t>
            </a:r>
          </a:p>
          <a:p>
            <a:pPr marL="384431" lvl="1" indent="-171450">
              <a:buFont typeface="Arial" pitchFamily="34" charset="0"/>
              <a:buChar char="•"/>
            </a:pPr>
            <a:r>
              <a:rPr lang="en-US" baseline="0" dirty="0" smtClean="0"/>
              <a:t>Blobs = Binary file storage in the cloud</a:t>
            </a:r>
          </a:p>
          <a:p>
            <a:pPr marL="384431" lvl="1" indent="-171450">
              <a:buFont typeface="Arial" pitchFamily="34" charset="0"/>
              <a:buChar char="•"/>
            </a:pPr>
            <a:r>
              <a:rPr lang="en-US" baseline="0" dirty="0" smtClean="0"/>
              <a:t>Drives = A mechanism that allows a VHD in a blob to be mounted as an NTFS drive into a Compute role</a:t>
            </a:r>
          </a:p>
          <a:p>
            <a:pPr marL="171450" indent="-171450">
              <a:buFont typeface="Arial" pitchFamily="34" charset="0"/>
              <a:buChar char="•"/>
            </a:pPr>
            <a:r>
              <a:rPr lang="en-NZ" dirty="0" smtClean="0">
                <a:effectLst/>
              </a:rPr>
              <a:t>Blobs, tables, and queues hosted in the cloud, close to your computation </a:t>
            </a:r>
          </a:p>
          <a:p>
            <a:pPr marL="171450" indent="-171450">
              <a:buFont typeface="Arial" pitchFamily="34" charset="0"/>
              <a:buChar char="•"/>
            </a:pPr>
            <a:r>
              <a:rPr lang="en-NZ" dirty="0" smtClean="0">
                <a:effectLst/>
              </a:rPr>
              <a:t>Authenticated access and triple replication to help keep your data safe </a:t>
            </a:r>
          </a:p>
          <a:p>
            <a:pPr marL="171450" indent="-171450">
              <a:buFont typeface="Arial" pitchFamily="34" charset="0"/>
              <a:buChar char="•"/>
            </a:pPr>
            <a:r>
              <a:rPr lang="en-NZ" dirty="0" smtClean="0">
                <a:effectLst/>
              </a:rPr>
              <a:t>Easy access to data with simple REST interfaces, available remotely and from the data center </a:t>
            </a:r>
            <a:endParaRPr lang="en-US" baseline="0" dirty="0" smtClean="0"/>
          </a:p>
          <a:p>
            <a:pPr marL="171450" indent="-171450">
              <a:buFont typeface="Arial" pitchFamily="34" charset="0"/>
              <a:buChar char="•"/>
            </a:pPr>
            <a:r>
              <a:rPr lang="en-US" baseline="0" dirty="0" smtClean="0"/>
              <a:t>Access is via a storage account – you can have multiple storage accounts per live id.</a:t>
            </a:r>
          </a:p>
          <a:p>
            <a:pPr marL="171450" indent="-171450">
              <a:buFont typeface="Arial" pitchFamily="34" charset="0"/>
              <a:buChar char="•"/>
            </a:pPr>
            <a:r>
              <a:rPr lang="en-US" baseline="0" dirty="0" smtClean="0"/>
              <a:t>Although the native API is REST web service, there is a .NET storage client in the SDK that. This makes working with storage much easier from .NET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11</a:t>
            </a:fld>
            <a:endParaRPr lang="en-US" dirty="0"/>
          </a:p>
        </p:txBody>
      </p:sp>
    </p:spTree>
    <p:extLst>
      <p:ext uri="{BB962C8B-B14F-4D97-AF65-F5344CB8AC3E}">
        <p14:creationId xmlns:p14="http://schemas.microsoft.com/office/powerpoint/2010/main" val="3546136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the key differentiators</a:t>
            </a:r>
            <a:r>
              <a:rPr lang="en-US" b="0" baseline="0" dirty="0" smtClean="0"/>
              <a:t> of SQL Azure</a:t>
            </a:r>
          </a:p>
          <a:p>
            <a:pPr marL="171450" indent="-171450">
              <a:buFont typeface="Arial" pitchFamily="34" charset="0"/>
              <a:buChar char="•"/>
            </a:pPr>
            <a:r>
              <a:rPr lang="en-US" b="0" dirty="0" smtClean="0"/>
              <a:t>Understand where a user has control and where the cloud runs things</a:t>
            </a:r>
          </a:p>
          <a:p>
            <a:endParaRPr lang="en-US" dirty="0" smtClean="0"/>
          </a:p>
          <a:p>
            <a:r>
              <a:rPr lang="en-US" b="1" dirty="0" smtClean="0"/>
              <a:t>Speaking</a:t>
            </a:r>
            <a:r>
              <a:rPr lang="en-US" b="1" baseline="0" dirty="0" smtClean="0"/>
              <a:t> Points:</a:t>
            </a:r>
            <a:endParaRPr lang="en-US" b="1" dirty="0" smtClean="0"/>
          </a:p>
          <a:p>
            <a:pPr marL="171450" indent="-171450">
              <a:buFont typeface="Arial" pitchFamily="34" charset="0"/>
              <a:buChar char="•"/>
            </a:pPr>
            <a:r>
              <a:rPr lang="en-US" dirty="0" smtClean="0"/>
              <a:t>SQL Azure provides highly available SQL Server.</a:t>
            </a:r>
          </a:p>
          <a:p>
            <a:pPr marL="171450" indent="-171450">
              <a:buFont typeface="Arial" pitchFamily="34" charset="0"/>
              <a:buChar char="•"/>
            </a:pPr>
            <a:r>
              <a:rPr lang="en-US" dirty="0" smtClean="0"/>
              <a:t>Appears to be a SQL Server to the client.</a:t>
            </a:r>
          </a:p>
          <a:p>
            <a:pPr marL="171450" indent="-171450">
              <a:buFont typeface="Arial" pitchFamily="34" charset="0"/>
              <a:buChar char="•"/>
            </a:pPr>
            <a:r>
              <a:rPr lang="en-US" dirty="0" smtClean="0"/>
              <a:t>In reality is 3 transitionally consistent copies of the database that are fronted by a Gateway that appears to be a SQL</a:t>
            </a:r>
            <a:r>
              <a:rPr lang="en-US" baseline="0" dirty="0" smtClean="0"/>
              <a:t> server</a:t>
            </a:r>
          </a:p>
          <a:p>
            <a:pPr marL="171450" indent="-171450">
              <a:buFont typeface="Arial" pitchFamily="34" charset="0"/>
              <a:buChar char="•"/>
            </a:pPr>
            <a:r>
              <a:rPr lang="en-US" baseline="0" dirty="0" smtClean="0"/>
              <a:t>Simple to provision- create a logical server in the Portal, execute a create DB Command to create a new database</a:t>
            </a:r>
          </a:p>
          <a:p>
            <a:pPr marL="171450" indent="-171450">
              <a:buFont typeface="Arial" pitchFamily="34" charset="0"/>
              <a:buChar char="•"/>
            </a:pPr>
            <a:r>
              <a:rPr lang="en-US" baseline="0" dirty="0" smtClean="0"/>
              <a:t>Can add and remove DBs easily from application to scale up and down</a:t>
            </a:r>
          </a:p>
          <a:p>
            <a:pPr marL="171450" indent="-171450">
              <a:buFont typeface="Arial" pitchFamily="34" charset="0"/>
              <a:buChar char="•"/>
            </a:pPr>
            <a:r>
              <a:rPr lang="en-US" baseline="0" dirty="0" smtClean="0"/>
              <a:t>Customers look after logical optimizations like indexes</a:t>
            </a:r>
            <a:r>
              <a:rPr lang="en-US" dirty="0" smtClean="0"/>
              <a:t> </a:t>
            </a:r>
          </a:p>
          <a:p>
            <a:pPr marL="171450" indent="-171450">
              <a:buFont typeface="Arial" pitchFamily="34" charset="0"/>
              <a:buChar char="•"/>
            </a:pPr>
            <a:r>
              <a:rPr lang="en-US" dirty="0" smtClean="0"/>
              <a:t>SQL Azure manages the physical database</a:t>
            </a:r>
          </a:p>
          <a:p>
            <a:pPr marL="171450" indent="-171450">
              <a:buFont typeface="Arial" pitchFamily="34" charset="0"/>
              <a:buChar char="•"/>
            </a:pPr>
            <a:r>
              <a:rPr lang="en-NZ" dirty="0" smtClean="0"/>
              <a:t>No need to install or patch software or other physical administration</a:t>
            </a:r>
          </a:p>
          <a:p>
            <a:pPr marL="171450" indent="-171450">
              <a:buFont typeface="Arial" pitchFamily="34" charset="0"/>
              <a:buChar char="•"/>
            </a:pPr>
            <a:r>
              <a:rPr lang="en-NZ" dirty="0" smtClean="0"/>
              <a:t>Automatic high availability and fault tolerance</a:t>
            </a:r>
          </a:p>
          <a:p>
            <a:pPr marL="171450" indent="-171450">
              <a:buFont typeface="Arial" pitchFamily="34" charset="0"/>
              <a:buChar char="•"/>
            </a:pPr>
            <a:r>
              <a:rPr lang="en-NZ" dirty="0" smtClean="0"/>
              <a:t>Simple provisioning and deployment of multiple databases</a:t>
            </a:r>
          </a:p>
          <a:p>
            <a:pPr marL="171450" indent="-171450">
              <a:buFont typeface="Arial" pitchFamily="34" charset="0"/>
              <a:buChar char="•"/>
            </a:pPr>
            <a:r>
              <a:rPr lang="en-NZ" dirty="0" smtClean="0"/>
              <a:t>Scale databases up or down based on business needs</a:t>
            </a:r>
          </a:p>
          <a:p>
            <a:pPr marL="171450" indent="-171450">
              <a:buFont typeface="Arial" pitchFamily="34" charset="0"/>
              <a:buChar char="•"/>
            </a:pPr>
            <a:r>
              <a:rPr lang="en-NZ" dirty="0" smtClean="0"/>
              <a:t>Multi-tenant</a:t>
            </a:r>
          </a:p>
          <a:p>
            <a:pPr marL="171450" indent="-171450">
              <a:buFont typeface="Arial" pitchFamily="34" charset="0"/>
              <a:buChar char="•"/>
            </a:pPr>
            <a:r>
              <a:rPr lang="en-NZ" dirty="0" smtClean="0"/>
              <a:t>Integration with SQL Server and tooling including Visual Studio</a:t>
            </a:r>
          </a:p>
          <a:p>
            <a:pPr marL="171450" indent="-171450">
              <a:buFont typeface="Arial" pitchFamily="34" charset="0"/>
              <a:buChar char="•"/>
            </a:pPr>
            <a:r>
              <a:rPr lang="en-NZ" dirty="0" smtClean="0"/>
              <a:t>Support for T-SQL based familiar relational database model</a:t>
            </a:r>
          </a:p>
          <a:p>
            <a:pPr marL="0" indent="0">
              <a:buFont typeface="Arial" pitchFamily="34" charset="0"/>
              <a:buNone/>
            </a:pPr>
            <a:endParaRPr lang="en-US" dirty="0" smtClean="0"/>
          </a:p>
          <a:p>
            <a:r>
              <a:rPr lang="en-US" b="1" dirty="0" smtClean="0"/>
              <a:t>Notes</a:t>
            </a:r>
          </a:p>
          <a:p>
            <a:r>
              <a:rPr lang="en-US" b="0" dirty="0" smtClean="0"/>
              <a:t>http://www.microsoft.com/windowsazure/sqlazure/</a:t>
            </a:r>
          </a:p>
          <a:p>
            <a:r>
              <a:rPr lang="en-US" b="0" dirty="0" smtClean="0"/>
              <a:t>http://msdn.microsoft.com/en-us/windowsazure/sqlazure/default.aspx</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546136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the key differentiators</a:t>
            </a:r>
            <a:r>
              <a:rPr lang="en-US" b="0" baseline="0" dirty="0" smtClean="0"/>
              <a:t> of SQL Azure</a:t>
            </a:r>
          </a:p>
          <a:p>
            <a:pPr marL="171450" indent="-171450">
              <a:buFont typeface="Arial" pitchFamily="34" charset="0"/>
              <a:buChar char="•"/>
            </a:pPr>
            <a:r>
              <a:rPr lang="en-US" b="0" dirty="0" smtClean="0"/>
              <a:t>Understand where a user has control and where the cloud runs things</a:t>
            </a:r>
          </a:p>
          <a:p>
            <a:endParaRPr lang="en-US" dirty="0" smtClean="0"/>
          </a:p>
          <a:p>
            <a:r>
              <a:rPr lang="en-US" b="1" dirty="0" smtClean="0"/>
              <a:t>Speaking</a:t>
            </a:r>
            <a:r>
              <a:rPr lang="en-US" b="1" baseline="0" dirty="0" smtClean="0"/>
              <a:t> Points:</a:t>
            </a:r>
            <a:endParaRPr lang="en-US" b="1" dirty="0" smtClean="0"/>
          </a:p>
          <a:p>
            <a:pPr marL="171450" indent="-171450">
              <a:buFont typeface="Arial" pitchFamily="34" charset="0"/>
              <a:buChar char="•"/>
            </a:pPr>
            <a:r>
              <a:rPr lang="en-US" dirty="0" smtClean="0"/>
              <a:t>SQL Azure provides highly available SQL Server.</a:t>
            </a:r>
          </a:p>
          <a:p>
            <a:pPr marL="171450" indent="-171450">
              <a:buFont typeface="Arial" pitchFamily="34" charset="0"/>
              <a:buChar char="•"/>
            </a:pPr>
            <a:r>
              <a:rPr lang="en-US" dirty="0" smtClean="0"/>
              <a:t>Appears to be a SQL Server to the client.</a:t>
            </a:r>
          </a:p>
          <a:p>
            <a:pPr marL="171450" indent="-171450">
              <a:buFont typeface="Arial" pitchFamily="34" charset="0"/>
              <a:buChar char="•"/>
            </a:pPr>
            <a:r>
              <a:rPr lang="en-US" dirty="0" smtClean="0"/>
              <a:t>In reality is 3 transitionally consistent copies of the database that are fronted by a Gateway that appears to be a SQL</a:t>
            </a:r>
            <a:r>
              <a:rPr lang="en-US" baseline="0" dirty="0" smtClean="0"/>
              <a:t> server</a:t>
            </a:r>
          </a:p>
          <a:p>
            <a:pPr marL="171450" indent="-171450">
              <a:buFont typeface="Arial" pitchFamily="34" charset="0"/>
              <a:buChar char="•"/>
            </a:pPr>
            <a:r>
              <a:rPr lang="en-US" baseline="0" dirty="0" smtClean="0"/>
              <a:t>Simple to provision- create a logical server in the Portal, execute a create DB Command to create a new database</a:t>
            </a:r>
          </a:p>
          <a:p>
            <a:pPr marL="171450" indent="-171450">
              <a:buFont typeface="Arial" pitchFamily="34" charset="0"/>
              <a:buChar char="•"/>
            </a:pPr>
            <a:r>
              <a:rPr lang="en-US" baseline="0" dirty="0" smtClean="0"/>
              <a:t>Can add and remove DBs easily from application to scale up and down</a:t>
            </a:r>
          </a:p>
          <a:p>
            <a:pPr marL="171450" indent="-171450">
              <a:buFont typeface="Arial" pitchFamily="34" charset="0"/>
              <a:buChar char="•"/>
            </a:pPr>
            <a:r>
              <a:rPr lang="en-US" baseline="0" dirty="0" smtClean="0"/>
              <a:t>Customers look after logical optimizations like indexes</a:t>
            </a:r>
            <a:r>
              <a:rPr lang="en-US" dirty="0" smtClean="0"/>
              <a:t> </a:t>
            </a:r>
          </a:p>
          <a:p>
            <a:pPr marL="171450" indent="-171450">
              <a:buFont typeface="Arial" pitchFamily="34" charset="0"/>
              <a:buChar char="•"/>
            </a:pPr>
            <a:r>
              <a:rPr lang="en-US" dirty="0" smtClean="0"/>
              <a:t>SQL Azure manages the physical database</a:t>
            </a:r>
          </a:p>
          <a:p>
            <a:pPr marL="171450" indent="-171450">
              <a:buFont typeface="Arial" pitchFamily="34" charset="0"/>
              <a:buChar char="•"/>
            </a:pPr>
            <a:r>
              <a:rPr lang="en-NZ" dirty="0" smtClean="0"/>
              <a:t>No need to install or patch software or other physical administration</a:t>
            </a:r>
          </a:p>
          <a:p>
            <a:pPr marL="171450" indent="-171450">
              <a:buFont typeface="Arial" pitchFamily="34" charset="0"/>
              <a:buChar char="•"/>
            </a:pPr>
            <a:r>
              <a:rPr lang="en-NZ" dirty="0" smtClean="0"/>
              <a:t>Automatic high availability and fault tolerance</a:t>
            </a:r>
          </a:p>
          <a:p>
            <a:pPr marL="171450" indent="-171450">
              <a:buFont typeface="Arial" pitchFamily="34" charset="0"/>
              <a:buChar char="•"/>
            </a:pPr>
            <a:r>
              <a:rPr lang="en-NZ" dirty="0" smtClean="0"/>
              <a:t>Simple provisioning and deployment of multiple databases</a:t>
            </a:r>
          </a:p>
          <a:p>
            <a:pPr marL="171450" indent="-171450">
              <a:buFont typeface="Arial" pitchFamily="34" charset="0"/>
              <a:buChar char="•"/>
            </a:pPr>
            <a:r>
              <a:rPr lang="en-NZ" dirty="0" smtClean="0"/>
              <a:t>Scale databases up or down based on business needs</a:t>
            </a:r>
          </a:p>
          <a:p>
            <a:pPr marL="171450" indent="-171450">
              <a:buFont typeface="Arial" pitchFamily="34" charset="0"/>
              <a:buChar char="•"/>
            </a:pPr>
            <a:r>
              <a:rPr lang="en-NZ" dirty="0" smtClean="0"/>
              <a:t>Multi-tenant</a:t>
            </a:r>
          </a:p>
          <a:p>
            <a:pPr marL="171450" indent="-171450">
              <a:buFont typeface="Arial" pitchFamily="34" charset="0"/>
              <a:buChar char="•"/>
            </a:pPr>
            <a:r>
              <a:rPr lang="en-NZ" dirty="0" smtClean="0"/>
              <a:t>Integration with SQL Server and tooling including Visual Studio</a:t>
            </a:r>
          </a:p>
          <a:p>
            <a:pPr marL="171450" indent="-171450">
              <a:buFont typeface="Arial" pitchFamily="34" charset="0"/>
              <a:buChar char="•"/>
            </a:pPr>
            <a:r>
              <a:rPr lang="en-NZ" dirty="0" smtClean="0"/>
              <a:t>Support for T-SQL based familiar relational database model</a:t>
            </a:r>
          </a:p>
          <a:p>
            <a:pPr marL="0" indent="0">
              <a:buFont typeface="Arial" pitchFamily="34" charset="0"/>
              <a:buNone/>
            </a:pPr>
            <a:endParaRPr lang="en-US" dirty="0" smtClean="0"/>
          </a:p>
          <a:p>
            <a:r>
              <a:rPr lang="en-US" b="1" dirty="0" smtClean="0"/>
              <a:t>Notes</a:t>
            </a:r>
          </a:p>
          <a:p>
            <a:r>
              <a:rPr lang="en-US" b="0" dirty="0" smtClean="0"/>
              <a:t>http://www.microsoft.com/windowsazure/sqlazure/</a:t>
            </a:r>
          </a:p>
          <a:p>
            <a:r>
              <a:rPr lang="en-US" b="0" dirty="0" smtClean="0"/>
              <a:t>http://msdn.microsoft.com/en-us/windowsazure/sqlazure/default.aspx</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546136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1" dirty="0" smtClean="0"/>
              <a:t>Speaking Points:</a:t>
            </a:r>
            <a:endParaRPr lang="en-US"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aseline="0" dirty="0" smtClean="0"/>
              <a:t>Building Block Services for developing connected applications</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aseline="0" dirty="0" smtClean="0"/>
              <a:t>You could write code and build any of these services yourself…but you wouldn’t want to…</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r>
              <a:rPr lang="en-US" sz="700" b="1" dirty="0" smtClean="0"/>
              <a:t>Slide Objectives: </a:t>
            </a:r>
          </a:p>
          <a:p>
            <a:pPr marL="171450" indent="-171450">
              <a:buFont typeface="Arial" pitchFamily="34" charset="0"/>
              <a:buChar char="•"/>
            </a:pPr>
            <a:r>
              <a:rPr lang="en-US" sz="700" dirty="0" smtClean="0"/>
              <a:t>Define and</a:t>
            </a:r>
            <a:r>
              <a:rPr lang="en-US" sz="700" baseline="0" dirty="0" smtClean="0"/>
              <a:t> enumerate the Windows Azure Services</a:t>
            </a:r>
          </a:p>
          <a:p>
            <a:pPr>
              <a:buFont typeface="Arial" pitchFamily="34" charset="0"/>
              <a:buNone/>
            </a:pPr>
            <a:endParaRPr lang="en-US" sz="700" dirty="0" smtClean="0"/>
          </a:p>
          <a:p>
            <a:r>
              <a:rPr lang="en-US" sz="700" b="1" dirty="0" smtClean="0"/>
              <a:t>Speaking Points: </a:t>
            </a:r>
          </a:p>
          <a:p>
            <a:pPr marL="171450" indent="-171450">
              <a:buFont typeface="Arial" pitchFamily="34" charset="0"/>
              <a:buChar char="•"/>
            </a:pPr>
            <a:r>
              <a:rPr lang="en-US" sz="700" dirty="0" smtClean="0"/>
              <a:t>Much in the same way that</a:t>
            </a:r>
            <a:r>
              <a:rPr lang="en-US" sz="700" baseline="0" dirty="0" smtClean="0"/>
              <a:t> SQL Services is about extending SQL Server to the cloud, we are also extending key .NET capabilities to the cloud as services.</a:t>
            </a:r>
          </a:p>
          <a:p>
            <a:pPr marL="171450" indent="-171450">
              <a:buFont typeface="Arial" pitchFamily="34" charset="0"/>
              <a:buChar char="•"/>
            </a:pPr>
            <a:r>
              <a:rPr lang="en-US" sz="700" baseline="0" dirty="0" smtClean="0"/>
              <a:t>We call this the Windows Azure Services.   </a:t>
            </a:r>
          </a:p>
          <a:p>
            <a:pPr marL="171450" indent="-171450">
              <a:buFont typeface="Arial" pitchFamily="34" charset="0"/>
              <a:buChar char="•"/>
            </a:pPr>
            <a:r>
              <a:rPr lang="en-US" sz="700" baseline="0" dirty="0" smtClean="0"/>
              <a:t>These services are really key components you would need for building distributed, connected applications.  </a:t>
            </a:r>
          </a:p>
          <a:p>
            <a:pPr marL="171450" indent="-171450">
              <a:buFont typeface="Arial" pitchFamily="34" charset="0"/>
              <a:buChar char="•"/>
            </a:pPr>
            <a:r>
              <a:rPr lang="en-US" sz="700" baseline="0" dirty="0" smtClean="0"/>
              <a:t>When we talk about connecting to your existing on-premises applications and enabling the composition of hybrid (Cloud + on-premises) applications – that is where </a:t>
            </a:r>
            <a:r>
              <a:rPr lang="en-US" sz="700" baseline="0" smtClean="0"/>
              <a:t>these services really </a:t>
            </a:r>
            <a:r>
              <a:rPr lang="en-US" sz="700" baseline="0" dirty="0" smtClean="0"/>
              <a:t>comes in.</a:t>
            </a:r>
          </a:p>
          <a:p>
            <a:pPr marL="171450" indent="-171450">
              <a:buFont typeface="Arial" pitchFamily="34" charset="0"/>
              <a:buChar char="•"/>
            </a:pPr>
            <a:r>
              <a:rPr lang="en-US" sz="700" baseline="0" dirty="0" smtClean="0"/>
              <a:t>There are currently three services:  Caching, Service Bus &amp; the Access Control Service</a:t>
            </a:r>
          </a:p>
          <a:p>
            <a:pPr marL="171450" indent="-171450">
              <a:buFont typeface="Arial" pitchFamily="34" charset="0"/>
              <a:buChar char="•"/>
            </a:pPr>
            <a:r>
              <a:rPr lang="en-US" sz="700" baseline="0" dirty="0" smtClean="0"/>
              <a:t>Service Bus:</a:t>
            </a:r>
          </a:p>
          <a:p>
            <a:pPr marL="384431" lvl="1" indent="-171450">
              <a:buFont typeface="Arial" pitchFamily="34" charset="0"/>
              <a:buChar char="•"/>
            </a:pPr>
            <a:r>
              <a:rPr lang="en-US" sz="700" baseline="0" dirty="0" smtClean="0"/>
              <a:t>The Service Bus is designed to provide a general purpose application bus, available on the internet at internet scale.   </a:t>
            </a:r>
          </a:p>
          <a:p>
            <a:pPr marL="384431" lvl="1" indent="-171450">
              <a:buFont typeface="Arial" pitchFamily="34" charset="0"/>
              <a:buChar char="•"/>
            </a:pPr>
            <a:r>
              <a:rPr lang="en-US" sz="700" baseline="0" dirty="0" smtClean="0"/>
              <a:t>You can really thin of the Service Bus as being similar to an Enterprise Service Bus that many enterprise organizations have today.  </a:t>
            </a:r>
          </a:p>
          <a:p>
            <a:pPr marL="384431" lvl="1" indent="-171450">
              <a:buFont typeface="Arial" pitchFamily="34" charset="0"/>
              <a:buChar char="•"/>
            </a:pPr>
            <a:r>
              <a:rPr lang="en-US" sz="700" baseline="0" dirty="0" smtClean="0"/>
              <a:t>However, we believe that when providing a Service Bus as a programmable service on the internet, there are a wider range of scenarios for many more types of organizations.</a:t>
            </a:r>
          </a:p>
          <a:p>
            <a:pPr marL="384431" lvl="1" indent="-171450">
              <a:buFont typeface="Arial" pitchFamily="34" charset="0"/>
              <a:buChar char="•"/>
            </a:pPr>
            <a:r>
              <a:rPr lang="en-US" sz="700" baseline="0" dirty="0" smtClean="0"/>
              <a:t>Fundamentally, the .NET Service Bus is about connecting applications across network and application boundaries and making key message exchange patterns such as publish and subscribe messaging very simple.</a:t>
            </a:r>
          </a:p>
          <a:p>
            <a:pPr marL="171450" lvl="0" indent="-171450">
              <a:buFont typeface="Arial" pitchFamily="34" charset="0"/>
              <a:buChar char="•"/>
            </a:pPr>
            <a:r>
              <a:rPr lang="en-US" sz="700" dirty="0" smtClean="0"/>
              <a:t>Access Control:</a:t>
            </a:r>
          </a:p>
          <a:p>
            <a:pPr marL="384431" lvl="1" indent="-171450">
              <a:buFont typeface="Arial" pitchFamily="34" charset="0"/>
              <a:buChar char="•"/>
            </a:pPr>
            <a:r>
              <a:rPr lang="en-US" sz="700" dirty="0" smtClean="0"/>
              <a:t>The Access Control service is designed to provide rules-driven,</a:t>
            </a:r>
            <a:r>
              <a:rPr lang="en-US" sz="700" baseline="0" dirty="0" smtClean="0"/>
              <a:t> claims-based access control for applications.   </a:t>
            </a:r>
          </a:p>
          <a:p>
            <a:pPr marL="384431" lvl="1" indent="-171450">
              <a:buFont typeface="Arial" pitchFamily="34" charset="0"/>
              <a:buChar char="•"/>
            </a:pPr>
            <a:r>
              <a:rPr lang="en-US" sz="700" baseline="0" dirty="0" smtClean="0"/>
              <a:t>Essentially, this allows you to define authorization rules for your applications using the claims-based approach that we are adopting within many Microsoft products and technologies and that is becoming adopted in the industry.</a:t>
            </a:r>
          </a:p>
          <a:p>
            <a:pPr lvl="1">
              <a:buFont typeface="Arial" pitchFamily="34" charset="0"/>
              <a:buChar char="•"/>
            </a:pPr>
            <a:endParaRPr lang="en-US" sz="700" dirty="0" smtClean="0"/>
          </a:p>
          <a:p>
            <a:r>
              <a:rPr lang="en-US" sz="700" b="1" dirty="0" smtClean="0"/>
              <a:t>Notes: </a:t>
            </a:r>
            <a:endParaRPr lang="en-US" sz="700" dirty="0" smtClean="0"/>
          </a:p>
          <a:p>
            <a:pPr marL="171450" indent="-171450" rtl="0">
              <a:buFont typeface="Arial" pitchFamily="34" charset="0"/>
              <a:buChar char="•"/>
            </a:pPr>
            <a:r>
              <a:rPr lang="en-US" sz="700" dirty="0" smtClean="0"/>
              <a:t>Windows Azure has the .NET Framework built into it so that</a:t>
            </a:r>
            <a:r>
              <a:rPr lang="en-US" sz="700" baseline="0" dirty="0" smtClean="0"/>
              <a:t> </a:t>
            </a:r>
            <a:r>
              <a:rPr lang="en-US" sz="700" dirty="0" smtClean="0"/>
              <a:t>you can use those services within your application.</a:t>
            </a:r>
          </a:p>
          <a:p>
            <a:pPr marL="171450" indent="-171450" rtl="0">
              <a:buFont typeface="Arial" pitchFamily="34" charset="0"/>
              <a:buChar char="•"/>
            </a:pPr>
            <a:r>
              <a:rPr lang="en-US" sz="700" dirty="0" smtClean="0"/>
              <a:t>But just like your application must be designed to scale out, the services that we have built into Windows over time in .NET also need to be designed and built in a way that can scale out naturally. We want to create services for you, and that's the purpose of these</a:t>
            </a:r>
            <a:r>
              <a:rPr lang="en-US" sz="700" baseline="0" dirty="0" smtClean="0"/>
              <a:t> services</a:t>
            </a:r>
            <a:r>
              <a:rPr lang="en-US" sz="700" dirty="0" smtClean="0"/>
              <a:t>, creating a pool of resources available to you to take advantage of and do things within your application very simply. </a:t>
            </a:r>
          </a:p>
          <a:p>
            <a:pPr marL="171450" indent="-171450" rtl="0">
              <a:buFont typeface="Arial" pitchFamily="34" charset="0"/>
              <a:buChar char="•"/>
            </a:pPr>
            <a:r>
              <a:rPr lang="en-US" sz="700" dirty="0" smtClean="0"/>
              <a:t>So we're including a built-in, scale-out implementation of a service bus. The service bus lets you connect your on-premises systems securely into the cloud, into the Azure environment, while allowing your data and your information to traverse firewalls, solving a problem that is a bane of many application developments. </a:t>
            </a:r>
          </a:p>
          <a:p>
            <a:pPr rtl="0"/>
            <a:endParaRPr lang="en-US" sz="700" dirty="0" smtClean="0"/>
          </a:p>
          <a:p>
            <a:pPr rtl="0"/>
            <a:endParaRPr lang="en-US" sz="700" dirty="0" smtClean="0"/>
          </a:p>
        </p:txBody>
      </p:sp>
      <p:sp>
        <p:nvSpPr>
          <p:cNvPr id="4" name="Header Placeholder 3"/>
          <p:cNvSpPr>
            <a:spLocks noGrp="1"/>
          </p:cNvSpPr>
          <p:nvPr>
            <p:ph type="hdr" sz="quarter" idx="10"/>
          </p:nvPr>
        </p:nvSpPr>
        <p:spPr/>
        <p:txBody>
          <a:bodyPr/>
          <a:lstStyle/>
          <a:p>
            <a:r>
              <a:rPr lang="en-US" dirty="0" smtClean="0"/>
              <a:t>MIX 11</a:t>
            </a:r>
            <a:endParaRPr lang="en-US" dirty="0"/>
          </a:p>
        </p:txBody>
      </p:sp>
      <p:sp>
        <p:nvSpPr>
          <p:cNvPr id="5" name="Date Placeholder 4"/>
          <p:cNvSpPr>
            <a:spLocks noGrp="1"/>
          </p:cNvSpPr>
          <p:nvPr>
            <p:ph type="dt" idx="11"/>
          </p:nvPr>
        </p:nvSpPr>
        <p:spPr/>
        <p:txBody>
          <a:bodyPr/>
          <a:lstStyle/>
          <a:p>
            <a:fld id="{AAF2F710-3C37-460D-BB83-C367BD0E562E}" type="datetime1">
              <a:rPr lang="en-US" smtClean="0"/>
              <a:t>11/5/2019</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656600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rtl="0"/>
            <a:endParaRPr lang="en-US" sz="700" dirty="0" smtClean="0"/>
          </a:p>
        </p:txBody>
      </p:sp>
      <p:sp>
        <p:nvSpPr>
          <p:cNvPr id="4" name="Header Placeholder 3"/>
          <p:cNvSpPr>
            <a:spLocks noGrp="1"/>
          </p:cNvSpPr>
          <p:nvPr>
            <p:ph type="hdr" sz="quarter" idx="10"/>
          </p:nvPr>
        </p:nvSpPr>
        <p:spPr/>
        <p:txBody>
          <a:bodyPr/>
          <a:lstStyle/>
          <a:p>
            <a:r>
              <a:rPr lang="en-US" dirty="0" smtClean="0">
                <a:solidFill>
                  <a:prstClr val="black"/>
                </a:solidFill>
              </a:rPr>
              <a:t>MIX 11</a:t>
            </a:r>
            <a:endParaRPr lang="en-US" dirty="0">
              <a:solidFill>
                <a:prstClr val="black"/>
              </a:solidFill>
            </a:endParaRPr>
          </a:p>
        </p:txBody>
      </p:sp>
      <p:sp>
        <p:nvSpPr>
          <p:cNvPr id="5" name="Date Placeholder 4"/>
          <p:cNvSpPr>
            <a:spLocks noGrp="1"/>
          </p:cNvSpPr>
          <p:nvPr>
            <p:ph type="dt" idx="11"/>
          </p:nvPr>
        </p:nvSpPr>
        <p:spPr/>
        <p:txBody>
          <a:bodyPr/>
          <a:lstStyle/>
          <a:p>
            <a:fld id="{AAF2F710-3C37-460D-BB83-C367BD0E562E}" type="datetime1">
              <a:rPr lang="en-US" smtClean="0">
                <a:solidFill>
                  <a:prstClr val="black"/>
                </a:solidFill>
              </a:rPr>
              <a:pPr/>
              <a:t>11/5/2019</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656600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lnSpcReduction="10000"/>
          </a:bodyPr>
          <a:lstStyle/>
          <a:p>
            <a:pPr rtl="0"/>
            <a:r>
              <a:rPr lang="en-NZ" sz="900" b="1" kern="1200" dirty="0" smtClean="0">
                <a:solidFill>
                  <a:schemeClr val="tx1"/>
                </a:solidFill>
                <a:effectLst/>
                <a:latin typeface="Segoe UI" pitchFamily="34" charset="0"/>
                <a:ea typeface="+mn-ea"/>
                <a:cs typeface="+mn-cs"/>
              </a:rPr>
              <a:t>Slide Objective</a:t>
            </a:r>
            <a:endParaRPr lang="en-NZ" sz="900" kern="1200" dirty="0" smtClean="0">
              <a:solidFill>
                <a:schemeClr val="tx1"/>
              </a:solidFill>
              <a:effectLst/>
              <a:latin typeface="Segoe UI" pitchFamily="34" charset="0"/>
              <a:ea typeface="+mn-ea"/>
              <a:cs typeface="+mn-cs"/>
            </a:endParaRP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Understand that Microsoft has a long history in running data centres and online applications. Bing, Live, Hotmail etc….</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Understand the huge amount of innovation going on at the data center level</a:t>
            </a:r>
            <a:br>
              <a:rPr lang="en-NZ" sz="900" kern="1200" dirty="0" smtClean="0">
                <a:solidFill>
                  <a:schemeClr val="tx1"/>
                </a:solidFill>
                <a:effectLst/>
                <a:latin typeface="Segoe UI" pitchFamily="34" charset="0"/>
                <a:ea typeface="+mn-ea"/>
                <a:cs typeface="+mn-cs"/>
              </a:rPr>
            </a:br>
            <a:endParaRPr lang="en-NZ" sz="900" kern="1200" dirty="0" smtClean="0">
              <a:solidFill>
                <a:schemeClr val="tx1"/>
              </a:solidFill>
              <a:effectLst/>
              <a:latin typeface="Segoe UI" pitchFamily="34" charset="0"/>
              <a:ea typeface="+mn-ea"/>
              <a:cs typeface="+mn-cs"/>
            </a:endParaRPr>
          </a:p>
          <a:p>
            <a:pPr rtl="0"/>
            <a:r>
              <a:rPr lang="en-NZ" sz="900" b="1" kern="1200" dirty="0" smtClean="0">
                <a:solidFill>
                  <a:schemeClr val="tx1"/>
                </a:solidFill>
                <a:effectLst/>
                <a:latin typeface="Segoe UI" pitchFamily="34" charset="0"/>
                <a:ea typeface="+mn-ea"/>
                <a:cs typeface="+mn-cs"/>
              </a:rPr>
              <a:t>Speaking Points:</a:t>
            </a:r>
            <a:endParaRPr lang="en-NZ" sz="900" kern="1200" dirty="0" smtClean="0">
              <a:solidFill>
                <a:schemeClr val="tx1"/>
              </a:solidFill>
              <a:effectLst/>
              <a:latin typeface="Segoe UI"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NZ" sz="900" kern="1200" dirty="0" smtClean="0">
                <a:solidFill>
                  <a:schemeClr val="tx1"/>
                </a:solidFill>
                <a:effectLst/>
                <a:latin typeface="Segoe UI" pitchFamily="34" charset="0"/>
                <a:ea typeface="+mn-ea"/>
                <a:cs typeface="+mn-cs"/>
              </a:rPr>
              <a:t>Microsoft is one of the largest operators of datacenters in the world</a:t>
            </a:r>
          </a:p>
          <a:p>
            <a:pPr marL="384431" lvl="1" indent="-171450" rtl="0">
              <a:buFont typeface="Arial" pitchFamily="34" charset="0"/>
              <a:buChar char="•"/>
            </a:pPr>
            <a:r>
              <a:rPr lang="en-NZ" sz="900" kern="1200" dirty="0" smtClean="0">
                <a:solidFill>
                  <a:schemeClr val="tx1"/>
                </a:solidFill>
                <a:effectLst/>
                <a:latin typeface="Segoe UI" pitchFamily="34" charset="0"/>
                <a:ea typeface="+mn-ea"/>
                <a:cs typeface="+mn-cs"/>
              </a:rPr>
              <a:t>Years of Experience</a:t>
            </a:r>
          </a:p>
          <a:p>
            <a:pPr marL="384431" lvl="1" indent="-171450" rtl="0">
              <a:buFont typeface="Arial" pitchFamily="34" charset="0"/>
              <a:buChar char="•"/>
            </a:pPr>
            <a:r>
              <a:rPr lang="en-NZ" sz="900" kern="1200" dirty="0" smtClean="0">
                <a:solidFill>
                  <a:schemeClr val="tx1"/>
                </a:solidFill>
                <a:effectLst/>
                <a:latin typeface="Segoe UI" pitchFamily="34" charset="0"/>
                <a:ea typeface="+mn-ea"/>
                <a:cs typeface="+mn-cs"/>
              </a:rPr>
              <a:t>Large scale trustworthy environments</a:t>
            </a:r>
          </a:p>
          <a:p>
            <a:pPr marL="384431" lvl="1" indent="-171450" rtl="0">
              <a:buFont typeface="Arial" pitchFamily="34" charset="0"/>
              <a:buChar char="•"/>
            </a:pPr>
            <a:r>
              <a:rPr lang="en-NZ" sz="900" kern="1200" dirty="0" smtClean="0">
                <a:solidFill>
                  <a:schemeClr val="tx1"/>
                </a:solidFill>
                <a:effectLst/>
                <a:latin typeface="Segoe UI" pitchFamily="34" charset="0"/>
                <a:ea typeface="+mn-ea"/>
                <a:cs typeface="+mn-cs"/>
              </a:rPr>
              <a:t>Driving for cost and environmental efficiently</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Windows Azure runs in 3 regions and 6 datacenters today</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Data center innovation is driving improved reliability and efficiency</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PUE = Power Usage Effectiveness = Total Facility power/IT Systems Power = Indication of efficiency of DC</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Under 1.8 is very good, modern cloud DCs approaching 1.2</a:t>
            </a:r>
          </a:p>
          <a:p>
            <a:pPr marL="177800" indent="-177800">
              <a:buFont typeface="Arial" pitchFamily="34" charset="0"/>
              <a:buChar char="•"/>
            </a:pPr>
            <a:r>
              <a:rPr lang="en-US" sz="900" dirty="0" smtClean="0"/>
              <a:t>Multi-billion dollar datacenter investment</a:t>
            </a:r>
          </a:p>
          <a:p>
            <a:pPr marL="177800" indent="-177800">
              <a:buFont typeface="Arial" pitchFamily="34" charset="0"/>
              <a:buChar char="•"/>
            </a:pPr>
            <a:r>
              <a:rPr lang="en-US" sz="900" dirty="0" smtClean="0"/>
              <a:t>700,000+ square foot Chicago and the 300,000+ square foot Dublin, Ireland data centers</a:t>
            </a:r>
          </a:p>
          <a:p>
            <a:pPr marL="171450" marR="0" lvl="0" indent="-171450">
              <a:lnSpc>
                <a:spcPct val="115000"/>
              </a:lnSpc>
              <a:spcBef>
                <a:spcPts val="0"/>
              </a:spcBef>
              <a:spcAft>
                <a:spcPts val="1000"/>
              </a:spcAft>
              <a:buFont typeface="Arial" pitchFamily="34" charset="0"/>
              <a:buChar char="•"/>
            </a:pPr>
            <a:r>
              <a:rPr lang="en-US" sz="900" dirty="0" smtClean="0">
                <a:effectLst/>
                <a:ea typeface="Segoe UI" pitchFamily="34" charset="0"/>
                <a:cs typeface="Segoe UI" pitchFamily="34" charset="0"/>
              </a:rPr>
              <a:t>Microsoft cloud services provide the </a:t>
            </a:r>
            <a:r>
              <a:rPr lang="en-US" sz="900" b="1" dirty="0" smtClean="0">
                <a:effectLst/>
                <a:ea typeface="Segoe UI" pitchFamily="34" charset="0"/>
                <a:cs typeface="Segoe UI" pitchFamily="34" charset="0"/>
              </a:rPr>
              <a:t>reliability and security you expect</a:t>
            </a:r>
            <a:r>
              <a:rPr lang="en-US" sz="900" dirty="0" smtClean="0">
                <a:effectLst/>
                <a:ea typeface="Segoe UI" pitchFamily="34" charset="0"/>
                <a:cs typeface="Segoe UI" pitchFamily="34" charset="0"/>
              </a:rPr>
              <a:t> for your business: 99.9% uptime SLA, 24/7 support.  </a:t>
            </a:r>
            <a:endParaRPr lang="en-US" sz="1200" dirty="0" smtClean="0">
              <a:effectLst/>
              <a:ea typeface="Segoe UI" pitchFamily="34" charset="0"/>
              <a:cs typeface="Segoe UI" pitchFamily="34" charset="0"/>
            </a:endParaRPr>
          </a:p>
          <a:p>
            <a:pPr marL="171450" indent="-171450">
              <a:buFont typeface="Arial" pitchFamily="34" charset="0"/>
              <a:buChar char="•"/>
            </a:pPr>
            <a:r>
              <a:rPr lang="en-US" sz="900" dirty="0" smtClean="0">
                <a:effectLst/>
                <a:ea typeface="Segoe UI" pitchFamily="34" charset="0"/>
              </a:rPr>
              <a:t>Microsoft understands the needs of businesses with respect to security, data privacy, compliance and risk management, and identity and access control. </a:t>
            </a:r>
            <a:r>
              <a:rPr lang="en-US" sz="900" dirty="0" smtClean="0">
                <a:effectLst/>
                <a:ea typeface="Segoe UI" pitchFamily="34" charset="0"/>
                <a:cs typeface="Segoe UI" pitchFamily="34" charset="0"/>
              </a:rPr>
              <a:t>Microsoft datacenters are ISO 27001:2005 accredited, with SAS 70 Type I and Type II attestations.</a:t>
            </a:r>
            <a:r>
              <a:rPr lang="en-US" sz="900" b="1" dirty="0" smtClean="0">
                <a:effectLst/>
                <a:ea typeface="Segoe UI" pitchFamily="34" charset="0"/>
                <a:cs typeface="Segoe UI" pitchFamily="34" charset="0"/>
              </a:rPr>
              <a:t> </a:t>
            </a:r>
          </a:p>
          <a:p>
            <a:pPr rtl="0"/>
            <a:endParaRPr lang="en-NZ" sz="900" kern="1200" dirty="0" smtClean="0">
              <a:solidFill>
                <a:schemeClr val="tx1"/>
              </a:solidFill>
              <a:effectLst/>
              <a:latin typeface="Segoe UI" pitchFamily="34" charset="0"/>
              <a:ea typeface="+mn-ea"/>
              <a:cs typeface="+mn-cs"/>
            </a:endParaRPr>
          </a:p>
          <a:p>
            <a:pPr rtl="0"/>
            <a:r>
              <a:rPr lang="en-NZ" sz="900" b="1" kern="1200" dirty="0" smtClean="0">
                <a:solidFill>
                  <a:schemeClr val="tx1"/>
                </a:solidFill>
                <a:effectLst/>
                <a:latin typeface="Segoe UI" pitchFamily="34" charset="0"/>
                <a:ea typeface="+mn-ea"/>
                <a:cs typeface="+mn-cs"/>
              </a:rPr>
              <a:t>Notes:</a:t>
            </a:r>
            <a:endParaRPr lang="en-NZ" sz="900" kern="1200" dirty="0" smtClean="0">
              <a:solidFill>
                <a:schemeClr val="tx1"/>
              </a:solidFill>
              <a:effectLst/>
              <a:latin typeface="Segoe UI" pitchFamily="34" charset="0"/>
              <a:ea typeface="+mn-ea"/>
              <a:cs typeface="+mn-cs"/>
            </a:endParaRPr>
          </a:p>
          <a:p>
            <a:pPr rtl="0"/>
            <a:r>
              <a:rPr lang="en-NZ" sz="900" kern="1200" dirty="0" smtClean="0">
                <a:solidFill>
                  <a:schemeClr val="tx1"/>
                </a:solidFill>
                <a:effectLst/>
                <a:latin typeface="Segoe UI" pitchFamily="34" charset="0"/>
                <a:ea typeface="+mn-ea"/>
                <a:cs typeface="+mn-cs"/>
              </a:rPr>
              <a:t>http://www.globalfoundationservices.com/</a:t>
            </a:r>
          </a:p>
          <a:p>
            <a:pPr rtl="0"/>
            <a:r>
              <a:rPr lang="en-NZ" sz="900" kern="1200" dirty="0" smtClean="0">
                <a:solidFill>
                  <a:schemeClr val="tx1"/>
                </a:solidFill>
                <a:effectLst/>
                <a:latin typeface="Segoe UI" pitchFamily="34" charset="0"/>
                <a:ea typeface="+mn-ea"/>
                <a:cs typeface="+mn-cs"/>
              </a:rPr>
              <a:t>http://blogs.msdn.com/the_power_of_software/archive/2008/06/20/microsoft-s-pue-experience-years-of-experience-reams-of-data.aspx</a:t>
            </a:r>
          </a:p>
          <a:p>
            <a:pPr rtl="0"/>
            <a:r>
              <a:rPr lang="en-NZ" sz="900" kern="1200" dirty="0" smtClean="0">
                <a:solidFill>
                  <a:schemeClr val="tx1"/>
                </a:solidFill>
                <a:effectLst/>
                <a:latin typeface="Segoe UI" pitchFamily="34" charset="0"/>
                <a:ea typeface="+mn-ea"/>
                <a:cs typeface="+mn-cs"/>
              </a:rPr>
              <a:t>http://blogs.msdn.com/the_power_of_software/archive/2008/06/27/part-2-why-is-energy-efficiency-important.aspx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49384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fontScale="55000" lnSpcReduction="20000"/>
          </a:bodyPr>
          <a:lstStyle/>
          <a:p>
            <a:endParaRPr lang="en-US" dirty="0" smtClean="0"/>
          </a:p>
          <a:p>
            <a:r>
              <a:rPr lang="en-US" b="1" dirty="0" smtClean="0"/>
              <a:t>Speaking Points:</a:t>
            </a:r>
          </a:p>
          <a:p>
            <a:endParaRPr lang="en-US" dirty="0" smtClean="0"/>
          </a:p>
          <a:p>
            <a:pPr marL="171450" indent="-171450">
              <a:buFont typeface="Arial" pitchFamily="34" charset="0"/>
              <a:buChar char="•"/>
            </a:pPr>
            <a:r>
              <a:rPr lang="en-US" dirty="0" smtClean="0"/>
              <a:t>Performance</a:t>
            </a:r>
          </a:p>
          <a:p>
            <a:pPr marL="384431" lvl="1" indent="-171450">
              <a:buFont typeface="Arial" pitchFamily="34" charset="0"/>
              <a:buChar char="•"/>
            </a:pPr>
            <a:r>
              <a:rPr lang="en-US" dirty="0" smtClean="0"/>
              <a:t>Directs the user to the “best”/”closest” deployment</a:t>
            </a:r>
          </a:p>
          <a:p>
            <a:pPr marL="384431" lvl="1" indent="-171450">
              <a:buFont typeface="Arial" pitchFamily="34" charset="0"/>
              <a:buChar char="•"/>
            </a:pPr>
            <a:r>
              <a:rPr lang="en-US" dirty="0" smtClean="0"/>
              <a:t>Example: Direct the user to the “best” deployment between US South and West Europe</a:t>
            </a:r>
          </a:p>
          <a:p>
            <a:pPr marL="171450" indent="-171450">
              <a:buFont typeface="Arial" pitchFamily="34" charset="0"/>
              <a:buChar char="•"/>
            </a:pPr>
            <a:r>
              <a:rPr lang="en-US" dirty="0" smtClean="0"/>
              <a:t>Failover</a:t>
            </a:r>
          </a:p>
          <a:p>
            <a:pPr marL="384431" lvl="1" indent="-171450">
              <a:buFont typeface="Arial" pitchFamily="34" charset="0"/>
              <a:buChar char="•"/>
            </a:pPr>
            <a:r>
              <a:rPr lang="en-US" dirty="0" smtClean="0"/>
              <a:t>One deployment is primary</a:t>
            </a:r>
          </a:p>
          <a:p>
            <a:pPr marL="384431" lvl="1" indent="-171450">
              <a:buFont typeface="Arial" pitchFamily="34" charset="0"/>
              <a:buChar char="•"/>
            </a:pPr>
            <a:r>
              <a:rPr lang="en-US" dirty="0" smtClean="0"/>
              <a:t>Traffic is redirected to another deployment if the primary goes down</a:t>
            </a:r>
          </a:p>
          <a:p>
            <a:pPr marL="384431" lvl="1" indent="-171450">
              <a:buFont typeface="Arial" pitchFamily="34" charset="0"/>
              <a:buChar char="•"/>
            </a:pPr>
            <a:r>
              <a:rPr lang="en-US" dirty="0" smtClean="0"/>
              <a:t>Example: All traffic is directed to US North; if it goes down, send all traffic to US South</a:t>
            </a:r>
          </a:p>
          <a:p>
            <a:endParaRPr lang="en-US" dirty="0" smtClean="0"/>
          </a:p>
          <a:p>
            <a:r>
              <a:rPr lang="en-US" b="1" dirty="0" smtClean="0"/>
              <a:t>Notes:</a:t>
            </a:r>
          </a:p>
          <a:p>
            <a:pPr marL="171450" indent="-171450">
              <a:buFont typeface="Arial" pitchFamily="34" charset="0"/>
              <a:buChar char="•"/>
            </a:pPr>
            <a:r>
              <a:rPr lang="en-US" dirty="0" smtClean="0"/>
              <a:t>Traffic Manager monitors hosted services by executing periodic HTTP GET requests to an endpoint that you specify when creating a policy. In the simplest case, this endpoint can be the URL to a file served by the application. Traffic Manager considers the service to be available if its monitoring endpoint responds with an HTTP status code of 200 OK within 5 seconds.</a:t>
            </a:r>
          </a:p>
          <a:p>
            <a:pPr marL="171450" indent="-171450">
              <a:buFont typeface="Arial" pitchFamily="34" charset="0"/>
              <a:buChar char="•"/>
            </a:pPr>
            <a:r>
              <a:rPr lang="en-US" dirty="0" smtClean="0"/>
              <a:t>The Health Monitor Timeout provides an estimate of how long it takes Traffic Manager to become aware of the change.</a:t>
            </a:r>
          </a:p>
          <a:p>
            <a:pPr marL="171450" indent="-171450">
              <a:buFont typeface="Arial" pitchFamily="34" charset="0"/>
              <a:buChar char="•"/>
            </a:pPr>
            <a:r>
              <a:rPr lang="en-US" dirty="0" smtClean="0"/>
              <a:t>When a hosted service is disabled, its monitoring endpoint stops sending responses to simulate a failure. Traffic Manager performs a check of this endpoint at 30-second intervals and if it fails to receive a response to three consecutive polls, it considers the service as unavailable. Thus, it could take as much as 120 seconds for the service to failover.</a:t>
            </a:r>
          </a:p>
          <a:p>
            <a:pPr marL="171450" indent="-171450">
              <a:buFont typeface="Arial" pitchFamily="34" charset="0"/>
              <a:buChar char="•"/>
            </a:pPr>
            <a:r>
              <a:rPr lang="en-US" dirty="0" smtClean="0"/>
              <a:t>After you disable a service, a timer on the page starts showing the elapsed time since the status of the service changed, providing an estimate of how long it takes the Traffic Manager to become aware of the failure.</a:t>
            </a:r>
          </a:p>
          <a:p>
            <a:pPr marL="171450" indent="-171450">
              <a:buFont typeface="Arial" pitchFamily="34" charset="0"/>
              <a:buChar char="•"/>
            </a:pPr>
            <a:r>
              <a:rPr lang="en-US" dirty="0" smtClean="0"/>
              <a:t>Disabling a hosted service in a Traffic Manager policy can be useful for temporarily removing a malfunctioning service or during maintenance tasks.</a:t>
            </a:r>
          </a:p>
          <a:p>
            <a:endParaRPr lang="en-US" dirty="0" smtClean="0"/>
          </a:p>
          <a:p>
            <a:r>
              <a:rPr lang="en-US" dirty="0" smtClean="0"/>
              <a:t>Example: all users from US -&gt; US North, all users from Asia -&gt; US North, all users from Europe ‑&gt; West Europe</a:t>
            </a:r>
          </a:p>
          <a:p>
            <a:r>
              <a:rPr lang="en-US" dirty="0" smtClean="0"/>
              <a:t>Ratio</a:t>
            </a:r>
          </a:p>
          <a:p>
            <a:r>
              <a:rPr lang="en-US" dirty="0" smtClean="0"/>
              <a:t>Sends traffic to different deployments based on fixed ratio (N/M)</a:t>
            </a:r>
          </a:p>
          <a:p>
            <a:endParaRPr lang="en-US" dirty="0" smtClean="0"/>
          </a:p>
          <a:p>
            <a:r>
              <a:rPr lang="en-US" dirty="0" smtClean="0"/>
              <a:t>Example: Direct 20% of user traffic to US South and 80% to US North.</a:t>
            </a:r>
          </a:p>
          <a:p>
            <a:endParaRPr lang="en-US" dirty="0" smtClean="0"/>
          </a:p>
        </p:txBody>
      </p:sp>
      <p:sp>
        <p:nvSpPr>
          <p:cNvPr id="4" name="Header Placeholder 3"/>
          <p:cNvSpPr>
            <a:spLocks noGrp="1"/>
          </p:cNvSpPr>
          <p:nvPr>
            <p:ph type="hdr" sz="quarter" idx="10"/>
          </p:nvPr>
        </p:nvSpPr>
        <p:spPr/>
        <p:txBody>
          <a:bodyPr/>
          <a:lstStyle/>
          <a:p>
            <a:r>
              <a:rPr lang="en-US" dirty="0" smtClean="0"/>
              <a:t>MIX 11</a:t>
            </a:r>
            <a:endParaRPr lang="en-US" dirty="0"/>
          </a:p>
        </p:txBody>
      </p:sp>
      <p:sp>
        <p:nvSpPr>
          <p:cNvPr id="5" name="Date Placeholder 4"/>
          <p:cNvSpPr>
            <a:spLocks noGrp="1"/>
          </p:cNvSpPr>
          <p:nvPr>
            <p:ph type="dt" idx="11"/>
          </p:nvPr>
        </p:nvSpPr>
        <p:spPr/>
        <p:txBody>
          <a:bodyPr/>
          <a:lstStyle/>
          <a:p>
            <a:fld id="{429B7C0B-FE29-4728-A54A-B9CEC645576F}" type="datetime1">
              <a:rPr lang="en-US" smtClean="0"/>
              <a:t>11/5/2019</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3632250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basic concept of a CDN</a:t>
            </a:r>
          </a:p>
          <a:p>
            <a:pPr marL="171450" indent="-171450">
              <a:buFont typeface="Arial" pitchFamily="34" charset="0"/>
              <a:buChar char="•"/>
            </a:pPr>
            <a:r>
              <a:rPr lang="en-US" b="0" dirty="0" smtClean="0"/>
              <a:t>Understand at a high level how Windows Azure CDN works</a:t>
            </a:r>
          </a:p>
          <a:p>
            <a:endParaRPr lang="en-US" dirty="0" smtClean="0"/>
          </a:p>
          <a:p>
            <a:r>
              <a:rPr lang="en-US" b="1" dirty="0" smtClean="0"/>
              <a:t>Speaking</a:t>
            </a:r>
            <a:r>
              <a:rPr lang="en-US" b="1" baseline="0" dirty="0" smtClean="0"/>
              <a:t> Points:</a:t>
            </a:r>
            <a:endParaRPr lang="en-US" b="1" dirty="0" smtClean="0"/>
          </a:p>
          <a:p>
            <a:pPr marL="171450" indent="-171450">
              <a:buFont typeface="Arial" pitchFamily="34" charset="0"/>
              <a:buChar char="•"/>
            </a:pPr>
            <a:r>
              <a:rPr lang="en-US" baseline="0" dirty="0" smtClean="0"/>
              <a:t>The Windows Azure CDN provides edge nodes around the world</a:t>
            </a:r>
          </a:p>
          <a:p>
            <a:pPr marL="171450" indent="-171450">
              <a:buFont typeface="Arial" pitchFamily="34" charset="0"/>
              <a:buChar char="•"/>
            </a:pPr>
            <a:r>
              <a:rPr lang="en-US" baseline="0" dirty="0" smtClean="0"/>
              <a:t>Data stored in CDN enabled storage accounts is retrieved from the origin storage container and cached at each edge node in a lazy load fashion</a:t>
            </a:r>
          </a:p>
          <a:p>
            <a:pPr marL="171450" indent="-171450">
              <a:buFont typeface="Arial" pitchFamily="34" charset="0"/>
              <a:buChar char="•"/>
            </a:pPr>
            <a:r>
              <a:rPr lang="en-US" baseline="0" dirty="0" smtClean="0"/>
              <a:t>Windows Azure Customers have control over how long data is cached for.</a:t>
            </a:r>
          </a:p>
          <a:p>
            <a:pPr marL="171450" indent="-171450">
              <a:buFont typeface="Arial" pitchFamily="34" charset="0"/>
              <a:buChar char="•"/>
            </a:pPr>
            <a:r>
              <a:rPr lang="en-NZ" dirty="0" smtClean="0"/>
              <a:t>Windows Azure CDN has 20 locations globally (United States, Europe, Asia, Australia and South America) and continues to expand</a:t>
            </a:r>
          </a:p>
          <a:p>
            <a:pPr marL="171450" indent="-171450">
              <a:buFont typeface="Arial" pitchFamily="34" charset="0"/>
              <a:buChar char="•"/>
            </a:pPr>
            <a:r>
              <a:rPr lang="en-NZ" dirty="0" smtClean="0"/>
              <a:t>The benefit of using a CDN is better performance and user experience for users who are farther from the source of the content stored in the Windows Azure Blob service. </a:t>
            </a:r>
          </a:p>
          <a:p>
            <a:pPr marL="171450" indent="-171450">
              <a:buFont typeface="Arial" pitchFamily="34" charset="0"/>
              <a:buChar char="•"/>
            </a:pPr>
            <a:r>
              <a:rPr lang="en-NZ" dirty="0" smtClean="0"/>
              <a:t>Windows Azure CDN provides worldwide high-bandwidth access to serve content for popular events.</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http://blogs.msdn.com/b/windowsazure/archive/2009/11/05/introducing-the-windows-azure-content-delivery-network.aspx</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752383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lnSpcReduction="10000"/>
          </a:bodyPr>
          <a:lstStyle/>
          <a:p>
            <a:r>
              <a:rPr lang="en-US" sz="900" b="1" dirty="0" smtClean="0"/>
              <a:t>Slide Objectives:</a:t>
            </a:r>
          </a:p>
          <a:p>
            <a:pPr marL="171450" indent="-171450">
              <a:buFont typeface="Arial" pitchFamily="34" charset="0"/>
              <a:buChar char="•"/>
            </a:pPr>
            <a:r>
              <a:rPr lang="en-US" sz="900" b="0" dirty="0" smtClean="0"/>
              <a:t>Provide overview and detail on pricing</a:t>
            </a:r>
          </a:p>
          <a:p>
            <a:pPr marL="171450" indent="-171450">
              <a:buFont typeface="Arial" pitchFamily="34" charset="0"/>
              <a:buChar char="•"/>
            </a:pPr>
            <a:r>
              <a:rPr lang="en-US" sz="900" b="0" dirty="0" smtClean="0"/>
              <a:t>Discuss localization of pricing</a:t>
            </a:r>
          </a:p>
          <a:p>
            <a:pPr marL="171450" indent="-171450">
              <a:buFont typeface="Arial" pitchFamily="34" charset="0"/>
              <a:buChar char="•"/>
            </a:pPr>
            <a:endParaRPr lang="en-US" sz="900" b="0" dirty="0" smtClean="0"/>
          </a:p>
          <a:p>
            <a:pPr marL="0" indent="0">
              <a:buFont typeface="Arial" pitchFamily="34" charset="0"/>
              <a:buNone/>
            </a:pPr>
            <a:r>
              <a:rPr lang="en-US" sz="900" b="1" dirty="0" smtClean="0"/>
              <a:t>Speaking</a:t>
            </a:r>
            <a:r>
              <a:rPr lang="en-US" sz="900" b="1" baseline="0" dirty="0" smtClean="0"/>
              <a:t> Points:</a:t>
            </a:r>
            <a:endParaRPr lang="en-US" sz="900" b="1" dirty="0" smtClean="0"/>
          </a:p>
          <a:p>
            <a:pPr marL="171450" indent="-171450">
              <a:buFont typeface="Arial" pitchFamily="34" charset="0"/>
              <a:buChar char="•"/>
            </a:pPr>
            <a:r>
              <a:rPr lang="en-US" sz="900" dirty="0" smtClean="0"/>
              <a:t>Windows Azure is charged per compute hour.</a:t>
            </a:r>
          </a:p>
          <a:p>
            <a:pPr marL="171450" indent="-171450">
              <a:buFont typeface="Arial" pitchFamily="34" charset="0"/>
              <a:buChar char="•"/>
            </a:pPr>
            <a:r>
              <a:rPr lang="en-US" sz="900" dirty="0" smtClean="0"/>
              <a:t>Pricing is localized</a:t>
            </a:r>
            <a:r>
              <a:rPr lang="en-US" sz="900" baseline="0" dirty="0" smtClean="0"/>
              <a:t> for global markets</a:t>
            </a:r>
          </a:p>
          <a:p>
            <a:pPr marL="171450" indent="-171450">
              <a:buFont typeface="Arial" pitchFamily="34" charset="0"/>
              <a:buChar char="•"/>
            </a:pPr>
            <a:r>
              <a:rPr lang="en-US" sz="900" baseline="0" dirty="0" smtClean="0"/>
              <a:t>Different VM sizes have a different number of CPUs and therefore are a multiple the single CPU rate</a:t>
            </a:r>
          </a:p>
          <a:p>
            <a:pPr marL="171450" indent="-171450">
              <a:buFont typeface="Arial" pitchFamily="34" charset="0"/>
              <a:buChar char="•"/>
            </a:pPr>
            <a:r>
              <a:rPr lang="en-NZ" sz="900" b="0" dirty="0" smtClean="0"/>
              <a:t>Compute time, measured in service hours: Windows Azure compute hours are charged only for when your application is deployed.remove the compute instances that are not being used to minimize compute hour billing. Partial compute hours are billed as full hours.</a:t>
            </a:r>
          </a:p>
          <a:p>
            <a:pPr marL="171450" indent="-171450">
              <a:buFont typeface="Arial" pitchFamily="34" charset="0"/>
              <a:buChar char="•"/>
            </a:pPr>
            <a:r>
              <a:rPr lang="en-NZ" sz="900" b="0" dirty="0" smtClean="0"/>
              <a:t>Storage, measured in GB: Storage is metered in units of average daily amount of data stored (in GB) over a monthly period. </a:t>
            </a:r>
          </a:p>
          <a:p>
            <a:pPr marL="171450" indent="-171450">
              <a:buFont typeface="Arial" pitchFamily="34" charset="0"/>
              <a:buChar char="•"/>
            </a:pPr>
            <a:r>
              <a:rPr lang="en-NZ" sz="900" b="0" dirty="0" smtClean="0"/>
              <a:t>Data transfers measured in GB (transmissions to and from the Windows Azure datacenter).</a:t>
            </a:r>
            <a:r>
              <a:rPr lang="en-NZ" sz="900" b="0" baseline="0" dirty="0" smtClean="0"/>
              <a:t> </a:t>
            </a:r>
            <a:r>
              <a:rPr lang="en-NZ" sz="900" b="0" dirty="0" smtClean="0"/>
              <a:t>Data transfers within a sub region are free. </a:t>
            </a:r>
          </a:p>
          <a:p>
            <a:pPr marL="171450" indent="-171450">
              <a:buFont typeface="Arial" pitchFamily="34" charset="0"/>
              <a:buChar char="•"/>
            </a:pPr>
            <a:r>
              <a:rPr lang="en-NZ" sz="900" b="0" dirty="0" smtClean="0"/>
              <a:t>Transactions, measured as application requests</a:t>
            </a:r>
            <a:r>
              <a:rPr lang="en-NZ" sz="900" b="0" baseline="0" dirty="0" smtClean="0"/>
              <a:t> to the REST service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dirty="0" smtClean="0"/>
              <a:t>SQL Azure is priced</a:t>
            </a:r>
            <a:r>
              <a:rPr lang="en-US" sz="900" baseline="0" dirty="0" smtClean="0"/>
              <a:t> on a per database per month basis</a:t>
            </a:r>
          </a:p>
          <a:p>
            <a:pPr marL="171450" indent="-171450">
              <a:buFont typeface="Arial" pitchFamily="34" charset="0"/>
              <a:buChar char="•"/>
            </a:pPr>
            <a:r>
              <a:rPr lang="en-NZ" sz="900" dirty="0" smtClean="0"/>
              <a:t>Service Bus is based on a per connection model</a:t>
            </a:r>
          </a:p>
          <a:p>
            <a:pPr marL="171450" indent="-171450">
              <a:buFont typeface="Arial" pitchFamily="34" charset="0"/>
              <a:buChar char="•"/>
            </a:pPr>
            <a:r>
              <a:rPr lang="en-NZ" sz="900" dirty="0" smtClean="0"/>
              <a:t>Access control is based on a per transaction model</a:t>
            </a:r>
          </a:p>
          <a:p>
            <a:pPr marL="171450" indent="-171450">
              <a:buFont typeface="Arial" pitchFamily="34" charset="0"/>
              <a:buChar char="•"/>
            </a:pPr>
            <a:r>
              <a:rPr lang="en-NZ" sz="900" dirty="0" smtClean="0"/>
              <a:t>Service Bus connections can be provisioned individually on a “pay-as-you-go” basis or in a pack of 5, 25, 100 or 500 connections. For individually provisioned connections, you will be charged based on the maximum number of connections you use for each day. For connection packs, you will be charged daily for a pro rata amount of the connections in that pack (i.e., the number of connections in the pack divided by the number of days in the month). </a:t>
            </a:r>
          </a:p>
          <a:p>
            <a:pPr marL="171450" indent="-171450">
              <a:buFont typeface="Arial" pitchFamily="34" charset="0"/>
              <a:buChar char="•"/>
            </a:pPr>
            <a:r>
              <a:rPr lang="en-NZ" sz="900" dirty="0" smtClean="0"/>
              <a:t>You can only update the connections you provision as a pack once every seven days. You can modify the number of connections you provision individually at any time.</a:t>
            </a:r>
          </a:p>
          <a:p>
            <a:pPr marL="171450" indent="-171450">
              <a:buFont typeface="Arial" pitchFamily="34" charset="0"/>
              <a:buChar char="•"/>
            </a:pPr>
            <a:r>
              <a:rPr lang="en-NZ" sz="900" dirty="0" smtClean="0"/>
              <a:t>For Access Control transactions, customers will be charged the actual number of transactions utilized for the billing period (i.e., not in discrete blocks of 100,000 transactions), plus data transfers in or out.</a:t>
            </a:r>
          </a:p>
          <a:p>
            <a:pPr marL="171450" indent="-171450">
              <a:buFont typeface="Arial" pitchFamily="34" charset="0"/>
              <a:buChar char="•"/>
            </a:pPr>
            <a:endParaRPr lang="en-US" sz="900" dirty="0" smtClean="0"/>
          </a:p>
          <a:p>
            <a:r>
              <a:rPr lang="en-US" sz="900" b="1" dirty="0" smtClean="0"/>
              <a:t>Notes:</a:t>
            </a:r>
          </a:p>
          <a:p>
            <a:pPr marL="171450" indent="-171450">
              <a:buFont typeface="Arial" pitchFamily="34" charset="0"/>
              <a:buChar char="•"/>
            </a:pPr>
            <a:r>
              <a:rPr lang="en-US" sz="900" dirty="0" smtClean="0"/>
              <a:t>http://www.microsoft.com/windowsazure/pricing/</a:t>
            </a:r>
            <a:endParaRPr lang="en-NZ" sz="900" dirty="0" smtClean="0"/>
          </a:p>
          <a:p>
            <a:pPr marL="0" indent="0">
              <a:buFont typeface="Arial" pitchFamily="34" charset="0"/>
              <a:buNone/>
            </a:pPr>
            <a:endParaRPr lang="en-US" sz="900" dirty="0" smtClean="0"/>
          </a:p>
          <a:p>
            <a:endParaRPr lang="en-US" sz="900" dirty="0" smtClean="0"/>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4206902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 that there are different VM</a:t>
            </a:r>
            <a:r>
              <a:rPr lang="en-US" baseline="0" dirty="0" smtClean="0"/>
              <a:t> instance sizes available within Windows Azure</a:t>
            </a:r>
            <a:endParaRPr lang="en-US" dirty="0" smtClean="0"/>
          </a:p>
          <a:p>
            <a:endParaRPr lang="en-US" dirty="0" smtClean="0"/>
          </a:p>
          <a:p>
            <a:r>
              <a:rPr lang="en-US" b="1" dirty="0" smtClean="0"/>
              <a:t>Speaking Points:</a:t>
            </a:r>
          </a:p>
          <a:p>
            <a:endParaRPr lang="en-US" dirty="0" smtClean="0"/>
          </a:p>
          <a:p>
            <a:endParaRPr lang="en-US" dirty="0" smtClean="0"/>
          </a:p>
          <a:p>
            <a:endParaRPr lang="en-US" dirty="0" smtClean="0"/>
          </a:p>
          <a:p>
            <a:r>
              <a:rPr lang="en-US" dirty="0" smtClean="0"/>
              <a:t>---</a:t>
            </a:r>
          </a:p>
          <a:p>
            <a:endParaRPr lang="en-US" dirty="0" smtClean="0"/>
          </a:p>
          <a:p>
            <a:r>
              <a:rPr lang="en-US" b="1" dirty="0" smtClean="0"/>
              <a:t>Speaking Points:</a:t>
            </a:r>
            <a:endParaRPr lang="en-US" dirty="0" smtClean="0"/>
          </a:p>
          <a:p>
            <a:pPr marL="171450" indent="-171450">
              <a:buFont typeface="Arial" pitchFamily="34" charset="0"/>
              <a:buChar char="•"/>
            </a:pPr>
            <a:r>
              <a:rPr lang="en-US" dirty="0" smtClean="0"/>
              <a:t>One of the key areas of feedback has been to reduce the cost and</a:t>
            </a:r>
            <a:r>
              <a:rPr lang="en-US" baseline="0" dirty="0" smtClean="0"/>
              <a:t> size of Windows Azure instances.  At PDC we will announce..</a:t>
            </a:r>
          </a:p>
          <a:p>
            <a:pPr marL="171450" indent="-171450">
              <a:buFont typeface="Arial" pitchFamily="34" charset="0"/>
              <a:buChar char="•"/>
            </a:pPr>
            <a:endParaRPr lang="en-US" dirty="0" smtClean="0"/>
          </a:p>
          <a:p>
            <a:endParaRPr lang="en-US" dirty="0" smtClean="0"/>
          </a:p>
          <a:p>
            <a:r>
              <a:rPr lang="en-US" b="1" dirty="0" smtClean="0"/>
              <a:t>Notes:</a:t>
            </a:r>
          </a:p>
          <a:p>
            <a:r>
              <a:rPr lang="en-US" dirty="0" smtClean="0"/>
              <a:t>(*) 20GB with a limitation on VHD size if they are deploying VMRole on XSmall: the VHD can only be up to 15GB.</a:t>
            </a:r>
          </a:p>
          <a:p>
            <a:r>
              <a:rPr lang="en-US" dirty="0" smtClean="0"/>
              <a:t>each tenant can support 20 instances just like regular subscriptions with Small VM. We do not scale based on core counts.</a:t>
            </a:r>
          </a:p>
          <a:p>
            <a:endParaRPr lang="en-US" dirty="0" smtClean="0"/>
          </a:p>
          <a:p>
            <a:r>
              <a:rPr lang="en-US" dirty="0" smtClean="0"/>
              <a:t>There is no SLA on the network bandwidth for each VM size as this resource is shared among all the VM.   </a:t>
            </a:r>
          </a:p>
          <a:p>
            <a:endParaRPr lang="en-US" dirty="0" smtClean="0"/>
          </a:p>
          <a:p>
            <a:r>
              <a:rPr lang="en-US" dirty="0" smtClean="0"/>
              <a:t>That said, we need to provide guidance for customer so they could design their applications correctly.  From the engineering side, this is what we mean by Low, Moderate and High.  </a:t>
            </a:r>
          </a:p>
          <a:p>
            <a:endParaRPr lang="en-US" dirty="0" smtClean="0"/>
          </a:p>
          <a:p>
            <a:r>
              <a:rPr lang="en-US" dirty="0" smtClean="0"/>
              <a:t>•	Low currently means 0-15Mbps with short burst up to 25-50Mbps (Megabit/s).  These are sufficient for some web sites with low traffic.  </a:t>
            </a:r>
          </a:p>
          <a:p>
            <a:r>
              <a:rPr lang="en-US" dirty="0" smtClean="0"/>
              <a:t>•	Moderate means 0-100Mbps with short burst up to 200Mbps (100Mbps is the norm).  This is what we currently reserve for the Small VM.</a:t>
            </a:r>
          </a:p>
          <a:p>
            <a:r>
              <a:rPr lang="en-US" dirty="0" smtClean="0"/>
              <a:t>•	High means 200-800 Mbps.  If you divide this into 3 spectrums for Medium, Large and XL.  Then Medium is in the low end, Large hovers around the middle zone and of course XL takes the high-end spot.</a:t>
            </a:r>
          </a:p>
          <a:p>
            <a:endParaRPr lang="en-US" dirty="0" smtClean="0"/>
          </a:p>
          <a:p>
            <a:r>
              <a:rPr lang="en-US" dirty="0" smtClean="0"/>
              <a:t>These rates should be used as guidance.  Nothing can beat a test run to see what the application requires but using these bandwidth ranges, hopefully it reduces the guess work for the customers</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000571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3</a:t>
            </a:fld>
            <a:endParaRPr lang="en-US" dirty="0"/>
          </a:p>
        </p:txBody>
      </p:sp>
    </p:spTree>
    <p:extLst>
      <p:ext uri="{BB962C8B-B14F-4D97-AF65-F5344CB8AC3E}">
        <p14:creationId xmlns:p14="http://schemas.microsoft.com/office/powerpoint/2010/main" val="4152214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057703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rtl="0"/>
            <a:r>
              <a:rPr lang="en-US" b="1" dirty="0" smtClean="0"/>
              <a:t>Slide objectives: </a:t>
            </a:r>
          </a:p>
          <a:p>
            <a:pPr rtl="0">
              <a:buFont typeface="Arial" pitchFamily="34" charset="0"/>
              <a:buChar char="•"/>
            </a:pPr>
            <a:r>
              <a:rPr lang="en-US" dirty="0" smtClean="0"/>
              <a:t>Summarize what the audience</a:t>
            </a:r>
            <a:r>
              <a:rPr lang="en-US" baseline="0" dirty="0" smtClean="0"/>
              <a:t> just saw with the Hello Windows Azure demo.</a:t>
            </a:r>
            <a:endParaRPr lang="en-US" dirty="0" smtClean="0"/>
          </a:p>
          <a:p>
            <a:pPr rtl="0"/>
            <a:endParaRPr lang="en-US" dirty="0" smtClean="0"/>
          </a:p>
          <a:p>
            <a:pPr rtl="0"/>
            <a:r>
              <a:rPr lang="en-US" b="1" dirty="0" smtClean="0"/>
              <a:t>Speaking Points: </a:t>
            </a:r>
          </a:p>
          <a:p>
            <a:pPr rtl="0">
              <a:buFont typeface="Arial" pitchFamily="34" charset="0"/>
              <a:buChar char="•"/>
            </a:pPr>
            <a:r>
              <a:rPr lang="en-US" dirty="0" smtClean="0"/>
              <a:t>What you saw</a:t>
            </a:r>
          </a:p>
          <a:p>
            <a:pPr lvl="1" rtl="0">
              <a:buFont typeface="Arial" pitchFamily="34" charset="0"/>
              <a:buChar char="•"/>
            </a:pPr>
            <a:r>
              <a:rPr lang="en-US" dirty="0" smtClean="0"/>
              <a:t>So we just saw a number</a:t>
            </a:r>
            <a:r>
              <a:rPr lang="en-US" baseline="0" dirty="0" smtClean="0"/>
              <a:t> of things within this simple demo.</a:t>
            </a:r>
          </a:p>
          <a:p>
            <a:pPr lvl="1" rtl="0">
              <a:buFont typeface="Arial" pitchFamily="34" charset="0"/>
              <a:buChar char="•"/>
            </a:pPr>
            <a:r>
              <a:rPr lang="en-US" baseline="0" dirty="0" smtClean="0"/>
              <a:t>First you saw a simple ASP.NET web application, like many of you have built before.</a:t>
            </a:r>
          </a:p>
          <a:p>
            <a:pPr lvl="1" rtl="0">
              <a:buFont typeface="Arial" pitchFamily="34" charset="0"/>
              <a:buChar char="•"/>
            </a:pPr>
            <a:r>
              <a:rPr lang="en-US" baseline="0" dirty="0" smtClean="0"/>
              <a:t>We created the application using Visual Studio 2010, tools many of you are familiar with.</a:t>
            </a:r>
          </a:p>
          <a:p>
            <a:pPr lvl="1" rtl="0">
              <a:buFont typeface="Arial" pitchFamily="34" charset="0"/>
              <a:buChar char="•"/>
            </a:pPr>
            <a:r>
              <a:rPr lang="en-US" baseline="0" dirty="0" smtClean="0"/>
              <a:t>We were able to model the roles and instances for our Windows Azure application in a simple config file.</a:t>
            </a:r>
          </a:p>
          <a:p>
            <a:pPr lvl="1" rtl="0">
              <a:buFont typeface="Arial" pitchFamily="34" charset="0"/>
              <a:buChar char="•"/>
            </a:pPr>
            <a:r>
              <a:rPr lang="en-US" baseline="0" dirty="0" smtClean="0"/>
              <a:t>You saw how the Windows Azure development fabric provides a local environment for developing, debugging, and testing our applications – which is integrated directly with Visual Studio. </a:t>
            </a:r>
          </a:p>
          <a:p>
            <a:pPr lvl="1" rtl="0">
              <a:buFont typeface="Arial" pitchFamily="34" charset="0"/>
              <a:buChar char="•"/>
            </a:pPr>
            <a:r>
              <a:rPr lang="en-US" baseline="0" dirty="0" smtClean="0"/>
              <a:t>Finally, you saw how we could deploy our applications to Windows Azure and in a matter of minutes have the application running in the cloud and switch from staging to production.</a:t>
            </a:r>
          </a:p>
          <a:p>
            <a:pPr rtl="0">
              <a:buFont typeface="Arial" pitchFamily="34" charset="0"/>
              <a:buChar char="•"/>
            </a:pPr>
            <a:r>
              <a:rPr lang="en-US" dirty="0" smtClean="0"/>
              <a:t>What Windows Azure Provided</a:t>
            </a:r>
          </a:p>
          <a:p>
            <a:pPr lvl="1" rtl="0">
              <a:buFont typeface="Arial" pitchFamily="34" charset="0"/>
              <a:buChar char="•"/>
            </a:pPr>
            <a:r>
              <a:rPr lang="en-US" dirty="0" smtClean="0"/>
              <a:t>What is more</a:t>
            </a:r>
            <a:r>
              <a:rPr lang="en-US" baseline="0" dirty="0" smtClean="0"/>
              <a:t> exciting then this simple application is what you didn’t see, but what Windows Azure provided.</a:t>
            </a:r>
          </a:p>
          <a:p>
            <a:pPr lvl="1" rtl="0">
              <a:buFont typeface="Arial" pitchFamily="34" charset="0"/>
              <a:buChar char="•"/>
            </a:pPr>
            <a:r>
              <a:rPr lang="en-US" baseline="0" dirty="0" smtClean="0"/>
              <a:t>First, Windows Azure provided an environment to run code – to run our ASP.NET application.</a:t>
            </a:r>
          </a:p>
          <a:p>
            <a:pPr lvl="1" rtl="0">
              <a:buFont typeface="Arial" pitchFamily="34" charset="0"/>
              <a:buChar char="•"/>
            </a:pPr>
            <a:r>
              <a:rPr lang="en-US" baseline="0" dirty="0" smtClean="0"/>
              <a:t>It provided all of the infrastructure such as machines, rack space, connectivity, and switches.</a:t>
            </a:r>
          </a:p>
          <a:p>
            <a:pPr lvl="1" rtl="0">
              <a:buFont typeface="Arial" pitchFamily="34" charset="0"/>
              <a:buChar char="•"/>
            </a:pPr>
            <a:r>
              <a:rPr lang="en-US" baseline="0" dirty="0" smtClean="0"/>
              <a:t>It also automated and simplified the deployment and configuration.  At no point did we have to remote into machines or FTP files or synchronize our application across machines.  This automated service management was provided by Windows Azure.</a:t>
            </a:r>
          </a:p>
          <a:p>
            <a:pPr lvl="1" rtl="0">
              <a:buFont typeface="Arial" pitchFamily="34" charset="0"/>
              <a:buChar char="•"/>
            </a:pPr>
            <a:r>
              <a:rPr lang="en-US" baseline="0" dirty="0" smtClean="0"/>
              <a:t>Windows Azure also provided isolation for us – where our application is isolated from other apps that either we would develop or other organizations would develop.   </a:t>
            </a:r>
          </a:p>
          <a:p>
            <a:pPr lvl="1" rtl="0">
              <a:buFont typeface="Arial" pitchFamily="34" charset="0"/>
              <a:buChar char="•"/>
            </a:pPr>
            <a:r>
              <a:rPr lang="en-US" baseline="0" dirty="0" smtClean="0"/>
              <a:t>We also saw how by simply specifying the number of instances in the service model, Windows Azure delivered key capabilities such as redundancy and load balancing for our application.</a:t>
            </a:r>
          </a:p>
          <a:p>
            <a:pPr lvl="1" rtl="0">
              <a:buFont typeface="Arial" pitchFamily="34" charset="0"/>
              <a:buChar char="•"/>
            </a:pPr>
            <a:r>
              <a:rPr lang="en-US" baseline="0" dirty="0" smtClean="0"/>
              <a:t>Ultimately, what this results in is abstraction and flexibility.</a:t>
            </a:r>
            <a:endParaRPr lang="en-US" dirty="0" smtClean="0"/>
          </a:p>
          <a:p>
            <a:pPr rtl="0"/>
            <a:endParaRPr lang="en-US" b="1"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23</a:t>
            </a:fld>
            <a:endParaRPr lang="en-US" dirty="0"/>
          </a:p>
        </p:txBody>
      </p:sp>
    </p:spTree>
    <p:extLst>
      <p:ext uri="{BB962C8B-B14F-4D97-AF65-F5344CB8AC3E}">
        <p14:creationId xmlns:p14="http://schemas.microsoft.com/office/powerpoint/2010/main" val="3997844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MIX 11</a:t>
            </a:r>
            <a:endParaRPr lang="en-US" dirty="0"/>
          </a:p>
        </p:txBody>
      </p:sp>
      <p:sp>
        <p:nvSpPr>
          <p:cNvPr id="5" name="Date Placeholder 4"/>
          <p:cNvSpPr>
            <a:spLocks noGrp="1"/>
          </p:cNvSpPr>
          <p:nvPr>
            <p:ph type="dt" idx="11"/>
          </p:nvPr>
        </p:nvSpPr>
        <p:spPr/>
        <p:txBody>
          <a:bodyPr/>
          <a:lstStyle/>
          <a:p>
            <a:fld id="{75E25A8B-80E2-4895-B44A-6F110C034E14}" type="datetime1">
              <a:rPr lang="en-US" smtClean="0"/>
              <a:t>11/5/2019</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188113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fontScale="55000" lnSpcReduction="20000"/>
          </a:bodyPr>
          <a:lstStyle/>
          <a:p>
            <a:r>
              <a:rPr lang="en-US" b="1" dirty="0" smtClean="0"/>
              <a:t>Speaking Points:</a:t>
            </a:r>
          </a:p>
          <a:p>
            <a:pPr marL="171450" indent="-171450">
              <a:buFont typeface="Arial" pitchFamily="34" charset="0"/>
              <a:buChar char="•"/>
            </a:pPr>
            <a:r>
              <a:rPr lang="en-US" dirty="0" smtClean="0"/>
              <a:t>At WPC two weeks ago we</a:t>
            </a:r>
            <a:r>
              <a:rPr lang="en-US" baseline="0" dirty="0" smtClean="0"/>
              <a:t> announced the new Windows Azure marketplace for applications</a:t>
            </a:r>
            <a:endParaRPr lang="en-US" dirty="0" smtClean="0"/>
          </a:p>
          <a:p>
            <a:pPr marL="171450" indent="-171450">
              <a:buFont typeface="Arial" pitchFamily="34" charset="0"/>
              <a:buChar char="•"/>
            </a:pPr>
            <a:r>
              <a:rPr lang="en-US" dirty="0" smtClean="0"/>
              <a:t>App Qualifications:</a:t>
            </a:r>
          </a:p>
          <a:p>
            <a:pPr marL="384431" lvl="1" indent="-171450">
              <a:buFont typeface="Arial" pitchFamily="34" charset="0"/>
              <a:buChar char="•"/>
            </a:pPr>
            <a:r>
              <a:rPr lang="en-US" dirty="0" smtClean="0"/>
              <a:t>Windows Azure SaaS application</a:t>
            </a:r>
          </a:p>
          <a:p>
            <a:pPr marL="384431" lvl="1" indent="-171450">
              <a:buFont typeface="Arial" pitchFamily="34" charset="0"/>
              <a:buChar char="•"/>
            </a:pPr>
            <a:r>
              <a:rPr lang="en-US" dirty="0" smtClean="0"/>
              <a:t>App must pass Windows Azure Usage Check</a:t>
            </a:r>
          </a:p>
          <a:p>
            <a:pPr marL="384431" lvl="1" indent="-171450">
              <a:buFont typeface="Arial" pitchFamily="34" charset="0"/>
              <a:buChar char="•"/>
            </a:pPr>
            <a:r>
              <a:rPr lang="en-US" dirty="0" smtClean="0"/>
              <a:t>App is commercially available (not sample code etc.)</a:t>
            </a:r>
          </a:p>
          <a:p>
            <a:pPr marL="384431" lvl="1" indent="-171450">
              <a:buFont typeface="Arial" pitchFamily="34" charset="0"/>
              <a:buChar char="•"/>
            </a:pPr>
            <a:r>
              <a:rPr lang="en-US" dirty="0" smtClean="0"/>
              <a:t>Documentation &amp; Support for the app is provided by ISV</a:t>
            </a:r>
          </a:p>
          <a:p>
            <a:pPr marL="384431" lvl="1" indent="-171450">
              <a:buFont typeface="Arial" pitchFamily="34" charset="0"/>
              <a:buChar char="•"/>
            </a:pPr>
            <a:r>
              <a:rPr lang="en-US" dirty="0" smtClean="0"/>
              <a:t>ISV has Signed Windows Azure Marketplace Publisher Agreement </a:t>
            </a:r>
          </a:p>
          <a:p>
            <a:pPr marL="171450" lvl="0" indent="-171450">
              <a:buFont typeface="Arial" pitchFamily="34" charset="0"/>
              <a:buChar char="•"/>
            </a:pPr>
            <a:r>
              <a:rPr lang="en-US" dirty="0" smtClean="0"/>
              <a:t>Pricing &amp; Payout</a:t>
            </a:r>
          </a:p>
          <a:p>
            <a:pPr marL="384431" lvl="1" indent="-171450">
              <a:buFont typeface="Arial" pitchFamily="34" charset="0"/>
              <a:buChar char="•"/>
            </a:pPr>
            <a:r>
              <a:rPr lang="en-US" dirty="0" smtClean="0"/>
              <a:t>Create offer variants</a:t>
            </a:r>
          </a:p>
          <a:p>
            <a:pPr marL="384431" lvl="1" indent="-171450">
              <a:buFont typeface="Arial" pitchFamily="34" charset="0"/>
              <a:buChar char="•"/>
            </a:pPr>
            <a:r>
              <a:rPr lang="en-US" dirty="0" smtClean="0"/>
              <a:t>Define offerings based on number of users, feature set, etc.</a:t>
            </a:r>
          </a:p>
          <a:p>
            <a:pPr marL="384431" lvl="1" indent="-171450">
              <a:buFont typeface="Arial" pitchFamily="34" charset="0"/>
              <a:buChar char="•"/>
            </a:pPr>
            <a:r>
              <a:rPr lang="en-US" dirty="0" smtClean="0"/>
              <a:t>Set the price of the application</a:t>
            </a:r>
          </a:p>
          <a:p>
            <a:pPr marL="384431" lvl="1" indent="-171450">
              <a:buFont typeface="Arial" pitchFamily="34" charset="0"/>
              <a:buChar char="•"/>
            </a:pPr>
            <a:r>
              <a:rPr lang="en-US" dirty="0" smtClean="0"/>
              <a:t>Application Trials</a:t>
            </a:r>
          </a:p>
          <a:p>
            <a:pPr marL="384431" lvl="1" indent="-171450">
              <a:buFont typeface="Arial" pitchFamily="34" charset="0"/>
              <a:buChar char="•"/>
            </a:pPr>
            <a:r>
              <a:rPr lang="en-US" dirty="0" smtClean="0"/>
              <a:t>One month free, Automatic Conversion</a:t>
            </a:r>
          </a:p>
          <a:p>
            <a:pPr marL="384431" lvl="1" indent="-171450">
              <a:buFont typeface="Arial" pitchFamily="34" charset="0"/>
              <a:buChar char="•"/>
            </a:pPr>
            <a:r>
              <a:rPr lang="en-US" dirty="0" smtClean="0"/>
              <a:t>Billing handled by the Marketplace</a:t>
            </a:r>
          </a:p>
          <a:p>
            <a:pPr marL="384431" lvl="1" indent="-171450">
              <a:buFont typeface="Arial" pitchFamily="34" charset="0"/>
              <a:buChar char="•"/>
            </a:pPr>
            <a:r>
              <a:rPr lang="en-US" dirty="0" smtClean="0"/>
              <a:t>80/20 revenue split</a:t>
            </a:r>
          </a:p>
          <a:p>
            <a:pPr marL="384431" lvl="1" indent="-171450">
              <a:buFont typeface="Arial" pitchFamily="34" charset="0"/>
              <a:buChar char="•"/>
            </a:pPr>
            <a:r>
              <a:rPr lang="en-US" dirty="0" smtClean="0"/>
              <a:t>Payment every quarter, 45 days after quarter ends</a:t>
            </a:r>
          </a:p>
          <a:p>
            <a:pPr marL="384431" lvl="1" indent="-171450">
              <a:buFont typeface="Arial" pitchFamily="34" charset="0"/>
              <a:buChar char="•"/>
            </a:pPr>
            <a:r>
              <a:rPr lang="en-US" dirty="0" smtClean="0"/>
              <a:t>Microsoft will contact you for accounting details</a:t>
            </a:r>
          </a:p>
          <a:p>
            <a:pPr marL="384431" lvl="1" indent="-171450">
              <a:buFont typeface="Arial" pitchFamily="34" charset="0"/>
              <a:buChar char="•"/>
            </a:pPr>
            <a:r>
              <a:rPr lang="en-US" dirty="0" smtClean="0"/>
              <a:t>Publishers choose where to accept payments from</a:t>
            </a:r>
          </a:p>
          <a:p>
            <a:pPr marL="384431" lvl="1" indent="-171450">
              <a:buFont typeface="Arial" pitchFamily="34" charset="0"/>
              <a:buChar char="•"/>
            </a:pPr>
            <a:r>
              <a:rPr lang="en-US" dirty="0" smtClean="0"/>
              <a:t>Currently 8 markets: US, Australia, Austria, Canada, France, Germany, Italy, Spain and the United Kingdom </a:t>
            </a:r>
          </a:p>
          <a:p>
            <a:pPr marL="171450" lvl="0" indent="-171450">
              <a:buFont typeface="Arial" pitchFamily="34" charset="0"/>
              <a:buChar char="•"/>
            </a:pPr>
            <a:endParaRPr lang="en-US" dirty="0" smtClean="0"/>
          </a:p>
          <a:p>
            <a:endParaRPr lang="en-US" dirty="0" smtClean="0"/>
          </a:p>
          <a:p>
            <a:endParaRPr lang="en-US" dirty="0" smtClean="0"/>
          </a:p>
          <a:p>
            <a:pPr marL="171450" indent="-171450">
              <a:buFont typeface="Arial" pitchFamily="34" charset="0"/>
              <a:buChar char="•"/>
            </a:pPr>
            <a:r>
              <a:rPr lang="en-US" dirty="0" smtClean="0"/>
              <a:t>Marketplace sends a purchase message</a:t>
            </a:r>
          </a:p>
          <a:p>
            <a:pPr marL="171450" indent="-171450">
              <a:buFont typeface="Arial" pitchFamily="34" charset="0"/>
              <a:buChar char="•"/>
            </a:pPr>
            <a:r>
              <a:rPr lang="en-US" dirty="0" smtClean="0"/>
              <a:t>Includes clientID, ClientSecret, OfferID</a:t>
            </a:r>
          </a:p>
          <a:p>
            <a:pPr marL="171450" indent="-171450">
              <a:buFont typeface="Arial" pitchFamily="34" charset="0"/>
              <a:buChar char="•"/>
            </a:pPr>
            <a:r>
              <a:rPr lang="en-US" dirty="0" smtClean="0"/>
              <a:t>- Client ID: is a name or code that will identify your application within the marketplace, be sure to remember or take note of this value since you will use it in a future step of this lab.</a:t>
            </a:r>
          </a:p>
          <a:p>
            <a:pPr marL="171450" indent="-171450">
              <a:buFont typeface="Arial" pitchFamily="34" charset="0"/>
              <a:buChar char="•"/>
            </a:pPr>
            <a:r>
              <a:rPr lang="en-US" dirty="0" smtClean="0"/>
              <a:t>- Name: is the friendly name of the application.</a:t>
            </a:r>
          </a:p>
          <a:p>
            <a:pPr marL="171450" indent="-171450">
              <a:buFont typeface="Arial" pitchFamily="34" charset="0"/>
              <a:buChar char="•"/>
            </a:pPr>
            <a:r>
              <a:rPr lang="en-US" dirty="0" smtClean="0"/>
              <a:t>- Client Secret: provided by default, is the secret that will be used, together with the Client ID, to integrate your application with the Marketplace, be sure to take note of this value as well.</a:t>
            </a:r>
          </a:p>
          <a:p>
            <a:pPr marL="171450" indent="-171450">
              <a:buFont typeface="Arial" pitchFamily="34" charset="0"/>
              <a:buChar char="•"/>
            </a:pPr>
            <a:r>
              <a:rPr lang="en-US" dirty="0" smtClean="0"/>
              <a:t>- Redirect URI: is the URI where the marketplace will post the Purchase message, you will get further information on this in a future step.</a:t>
            </a:r>
          </a:p>
          <a:p>
            <a:pPr marL="171450" indent="-171450">
              <a:buFont typeface="Arial" pitchFamily="34" charset="0"/>
              <a:buChar char="•"/>
            </a:pPr>
            <a:endParaRPr lang="en-US" dirty="0"/>
          </a:p>
        </p:txBody>
      </p:sp>
      <p:sp>
        <p:nvSpPr>
          <p:cNvPr id="4" name="Header Placeholder 3"/>
          <p:cNvSpPr>
            <a:spLocks noGrp="1"/>
          </p:cNvSpPr>
          <p:nvPr>
            <p:ph type="hdr" sz="quarter" idx="10"/>
          </p:nvPr>
        </p:nvSpPr>
        <p:spPr/>
        <p:txBody>
          <a:bodyPr/>
          <a:lstStyle/>
          <a:p>
            <a:r>
              <a:rPr lang="en-US" dirty="0" smtClean="0"/>
              <a:t>TechReady13</a:t>
            </a:r>
          </a:p>
        </p:txBody>
      </p:sp>
      <p:sp>
        <p:nvSpPr>
          <p:cNvPr id="5" name="Date Placeholder 4"/>
          <p:cNvSpPr>
            <a:spLocks noGrp="1"/>
          </p:cNvSpPr>
          <p:nvPr>
            <p:ph type="dt" idx="11"/>
          </p:nvPr>
        </p:nvSpPr>
        <p:spPr/>
        <p:txBody>
          <a:bodyPr/>
          <a:lstStyle/>
          <a:p>
            <a:fld id="{1EC63545-BAE1-4AB4-A02F-46AAE87501A0}" type="datetime1">
              <a:rPr lang="en-US" smtClean="0"/>
              <a:t>11/5/2019</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001425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576176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Speaking Points:</a:t>
            </a:r>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0" indent="0">
              <a:buFont typeface="Arial" pitchFamily="34" charset="0"/>
              <a:buNone/>
            </a:pPr>
            <a:endParaRPr lang="en-US" b="1"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SaaS offerings needn’t be developed upon PaaS offerings although solutions built on PaaS offerings are often delivered as SaaS.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PaaS offerings also needn’t expose IaaS and there’s more to PaaS than just running platforms on IaaS. </a:t>
            </a:r>
            <a:endParaRPr lang="en-US" dirty="0" smtClean="0"/>
          </a:p>
          <a:p>
            <a:endParaRPr lang="en-US" baseline="0" dirty="0" smtClean="0"/>
          </a:p>
          <a:p>
            <a:r>
              <a:rPr lang="en-US" baseline="0" dirty="0" smtClean="0"/>
              <a:t>----</a:t>
            </a:r>
          </a:p>
          <a:p>
            <a:pPr marL="0" indent="0">
              <a:buFont typeface="Arial" pitchFamily="34" charset="0"/>
              <a:buNone/>
            </a:pPr>
            <a:endParaRPr lang="en-US" b="1" dirty="0" smtClean="0"/>
          </a:p>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terms </a:t>
            </a:r>
            <a:r>
              <a:rPr lang="en-US" baseline="0" dirty="0" smtClean="0"/>
              <a:t>in the industry for cloud services</a:t>
            </a:r>
            <a:endParaRPr lang="en-US" dirty="0" smtClean="0"/>
          </a:p>
          <a:p>
            <a:pPr marL="0" indent="0">
              <a:buFont typeface="Arial" pitchFamily="34" charset="0"/>
              <a:buNone/>
            </a:pPr>
            <a:endParaRPr lang="en-US" dirty="0" smtClean="0"/>
          </a:p>
          <a:p>
            <a:pPr marL="0" indent="0">
              <a:buFont typeface="Arial" pitchFamily="34" charset="0"/>
              <a:buNone/>
            </a:pPr>
            <a:r>
              <a:rPr lang="en-US" b="1" dirty="0" smtClean="0"/>
              <a:t>Speaking Points:</a:t>
            </a:r>
          </a:p>
          <a:p>
            <a:pPr marL="171450" marR="0" lvl="1" indent="-171450" algn="l" defTabSz="914363" rtl="0" eaLnBrk="1" fontAlgn="auto" latinLnBrk="0" hangingPunct="1">
              <a:lnSpc>
                <a:spcPct val="90000"/>
              </a:lnSpc>
              <a:spcBef>
                <a:spcPts val="0"/>
              </a:spcBef>
              <a:spcAft>
                <a:spcPts val="333"/>
              </a:spcAft>
              <a:buClrTx/>
              <a:buSzTx/>
              <a:tabLst/>
              <a:defRPr/>
            </a:pPr>
            <a:r>
              <a:rPr lang="en-US" dirty="0" smtClean="0"/>
              <a:t>With</a:t>
            </a:r>
            <a:r>
              <a:rPr lang="en-US" baseline="0" dirty="0" smtClean="0"/>
              <a:t> this in mind, it’s important to understand how to talk about our Cloud Services offerings.</a:t>
            </a:r>
            <a:endParaRPr lang="en-US" dirty="0" smtClean="0"/>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SaaS offerings needn’t be developed upon PaaS offerings although solutions built on PaaS offerings are often delivered as SaaS.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PaaS offerings also needn’t expose IaaS and there’s more to PaaS than just running platforms on IaaS. </a:t>
            </a:r>
            <a:endParaRPr lang="en-US"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879287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fontScale="47500" lnSpcReduction="20000"/>
          </a:bodyPr>
          <a:lstStyle/>
          <a:p>
            <a:r>
              <a:rPr lang="en-US" b="1" dirty="0" smtClean="0"/>
              <a:t>Slide Objectives:</a:t>
            </a:r>
          </a:p>
          <a:p>
            <a:pPr marL="171450" indent="-171450">
              <a:buFont typeface="Arial" pitchFamily="34" charset="0"/>
              <a:buChar char="•"/>
            </a:pPr>
            <a:r>
              <a:rPr lang="en-US" b="0" dirty="0" smtClean="0"/>
              <a:t>Explain</a:t>
            </a:r>
            <a:r>
              <a:rPr lang="en-US" b="0" baseline="0" dirty="0" smtClean="0"/>
              <a:t> the differences and relationship between IaaS, PaaS, and SaaS in more detail.</a:t>
            </a:r>
            <a:endParaRPr lang="en-US" b="0" dirty="0" smtClean="0"/>
          </a:p>
          <a:p>
            <a:endParaRPr lang="en-US" b="1" dirty="0" smtClean="0"/>
          </a:p>
          <a:p>
            <a:r>
              <a:rPr lang="en-US" b="1" dirty="0" smtClean="0"/>
              <a:t>Speaking Points:</a:t>
            </a:r>
          </a:p>
          <a:p>
            <a:pPr marL="171450" indent="-171450">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1450" indent="-171450">
              <a:buFont typeface="Arial" pitchFamily="34" charset="0"/>
              <a:buChar char="•"/>
            </a:pPr>
            <a:r>
              <a:rPr lang="en-US" baseline="0" dirty="0" smtClean="0"/>
              <a:t>Packaged Software</a:t>
            </a:r>
          </a:p>
          <a:p>
            <a:pPr marL="384431" lvl="1" indent="-171450">
              <a:buFont typeface="Arial" pitchFamily="34" charset="0"/>
              <a:buChar char="•"/>
            </a:pPr>
            <a:r>
              <a:rPr lang="en-US" baseline="0" dirty="0" smtClean="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smtClean="0"/>
              <a:t>IaaS</a:t>
            </a:r>
          </a:p>
          <a:p>
            <a:pPr marL="384431" lvl="1" indent="-171450">
              <a:buFont typeface="Arial" pitchFamily="34" charset="0"/>
              <a:buChar char="•"/>
            </a:pPr>
            <a:r>
              <a:rPr lang="en-US" baseline="0" dirty="0" smtClean="0"/>
              <a:t>With Infrastructure as a Service, the lower levels of the stack are managed by a vendor.  Some of these components can be provided by traditional hosters – in fact most of them have moved to having a virtualized offering.  </a:t>
            </a:r>
          </a:p>
          <a:p>
            <a:pPr marL="384431" lvl="1" indent="-171450">
              <a:buFont typeface="Arial" pitchFamily="34" charset="0"/>
              <a:buChar char="•"/>
            </a:pPr>
            <a:r>
              <a:rPr lang="en-US" baseline="0" dirty="0" smtClean="0"/>
              <a:t>Very few actually provide an OS</a:t>
            </a:r>
          </a:p>
          <a:p>
            <a:pPr marL="384431" lvl="1" indent="-171450">
              <a:buFont typeface="Arial" pitchFamily="34" charset="0"/>
              <a:buChar char="•"/>
            </a:pPr>
            <a:r>
              <a:rPr lang="en-US" baseline="0" dirty="0" smtClean="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For the developer, an obvious benefit with IaaS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The only requirement was a credit card to pay for the services.</a:t>
            </a:r>
          </a:p>
          <a:p>
            <a:pPr marL="171450" indent="-171450">
              <a:buFont typeface="Arial" pitchFamily="34" charset="0"/>
              <a:buChar char="•"/>
            </a:pPr>
            <a:r>
              <a:rPr lang="en-US" baseline="0" dirty="0" smtClean="0"/>
              <a:t>PaaS</a:t>
            </a:r>
          </a:p>
          <a:p>
            <a:pPr marL="384431" lvl="1" indent="-171450">
              <a:buFont typeface="Arial" pitchFamily="34" charset="0"/>
              <a:buChar char="•"/>
            </a:pPr>
            <a:r>
              <a:rPr lang="en-US" baseline="0" dirty="0" smtClean="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smtClean="0"/>
              <a:t>The Windows Azure best fits in this category today.  </a:t>
            </a:r>
          </a:p>
          <a:p>
            <a:pPr marL="384431" lvl="1" indent="-171450">
              <a:buFont typeface="Arial" pitchFamily="34" charset="0"/>
              <a:buChar char="•"/>
            </a:pPr>
            <a:r>
              <a:rPr lang="en-US" baseline="0" dirty="0" smtClean="0"/>
              <a:t>In fact because we don’t provide access to the underlying virtualization or operating system today, we’re often referred to as not providing IaaS.</a:t>
            </a:r>
          </a:p>
          <a:p>
            <a:pPr marL="384431" lvl="1" indent="-171450">
              <a:buFont typeface="Arial" pitchFamily="34" charset="0"/>
              <a:buChar char="•"/>
            </a:pPr>
            <a:r>
              <a:rPr lang="en-US" dirty="0" smtClean="0"/>
              <a:t>PaaS offerings</a:t>
            </a:r>
            <a:r>
              <a:rPr lang="en-US" baseline="0" dirty="0" smtClean="0"/>
              <a:t> further reduce the developer burden by additionally supporting the platform runtime and related application services. </a:t>
            </a:r>
          </a:p>
          <a:p>
            <a:pPr marL="384431" lvl="1" indent="-171450" algn="l">
              <a:buFont typeface="Arial" pitchFamily="34" charset="0"/>
              <a:buChar char="•"/>
            </a:pPr>
            <a:r>
              <a:rPr lang="en-US" baseline="0" dirty="0" smtClean="0"/>
              <a:t>With PaaS, the developer can, almost immediately, begin creating the business logic for an application. </a:t>
            </a:r>
          </a:p>
          <a:p>
            <a:pPr marL="384431" lvl="1" indent="-171450" algn="l">
              <a:buFont typeface="Arial" pitchFamily="34" charset="0"/>
              <a:buChar char="•"/>
            </a:pPr>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1450" indent="-171450">
              <a:buFont typeface="Arial" pitchFamily="34" charset="0"/>
              <a:buChar char="•"/>
            </a:pPr>
            <a:r>
              <a:rPr lang="en-US" baseline="0" dirty="0" smtClean="0"/>
              <a:t>SaaS</a:t>
            </a:r>
          </a:p>
          <a:p>
            <a:pPr marL="384431" lvl="1" indent="-171450">
              <a:buFont typeface="Arial" pitchFamily="34" charset="0"/>
              <a:buChar char="•"/>
            </a:pPr>
            <a:r>
              <a:rPr lang="en-US" dirty="0" smtClean="0"/>
              <a:t>Finally, with SaaS,</a:t>
            </a:r>
            <a:r>
              <a:rPr lang="en-US" baseline="0" dirty="0" smtClean="0"/>
              <a:t> a vendor provides the application and abstracts you from all of the underlying components.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164732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pPr marL="0" indent="0">
              <a:buFont typeface="Arial" pitchFamily="34" charset="0"/>
              <a:buNone/>
            </a:pPr>
            <a:endParaRPr lang="en-US" dirty="0" smtClean="0"/>
          </a:p>
          <a:p>
            <a:pPr marL="171450" indent="-171450">
              <a:buFont typeface="Arial" pitchFamily="34" charset="0"/>
              <a:buChar char="•"/>
            </a:pPr>
            <a:r>
              <a:rPr lang="en-US" dirty="0" smtClean="0"/>
              <a:t>First introduced the platform 3 years ago at the 2008 Professional Developers Conference.</a:t>
            </a:r>
            <a:r>
              <a:rPr lang="en-US" baseline="0" dirty="0" smtClean="0"/>
              <a:t>  </a:t>
            </a:r>
          </a:p>
          <a:p>
            <a:pPr marL="171450" indent="-171450">
              <a:buFont typeface="Arial" pitchFamily="34" charset="0"/>
              <a:buChar char="•"/>
            </a:pPr>
            <a:r>
              <a:rPr lang="en-US" baseline="0" dirty="0" smtClean="0"/>
              <a:t>Three key principles…</a:t>
            </a:r>
          </a:p>
          <a:p>
            <a:pPr marL="171450" indent="-171450">
              <a:buFont typeface="Arial" pitchFamily="34" charset="0"/>
              <a:buChar char="•"/>
            </a:pPr>
            <a:endParaRPr lang="en-US" baseline="0" dirty="0" smtClean="0"/>
          </a:p>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937367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1" dirty="0" smtClean="0"/>
              <a:t>Speaking Points:</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3 core services:  Compute, Storage, Database</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aseline="0" dirty="0" smtClean="0"/>
              <a:t>Let’s take a look at the platform starting with the core services.</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1" baseline="0" dirty="0" smtClean="0"/>
              <a:t>Compute: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Scalable environment for running code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Enables .NET, C++, PHP, Ruby, Python,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Automated service management</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1" baseline="0" dirty="0" smtClean="0"/>
              <a:t>Storage:</a:t>
            </a:r>
          </a:p>
          <a:p>
            <a:pPr marL="171450" indent="-171450">
              <a:buFont typeface="Arial" pitchFamily="34" charset="0"/>
              <a:buChar char="•"/>
            </a:pPr>
            <a:r>
              <a:rPr lang="en-US" sz="900" dirty="0" smtClean="0"/>
              <a:t>Scalable and highly available cloud storage</a:t>
            </a:r>
          </a:p>
          <a:p>
            <a:pPr marL="171450" indent="-171450">
              <a:buFont typeface="Arial" pitchFamily="34" charset="0"/>
              <a:buChar char="•"/>
            </a:pPr>
            <a:r>
              <a:rPr lang="en-US" sz="900" dirty="0" smtClean="0"/>
              <a:t>Blobs, Tables, Queues, Drives</a:t>
            </a:r>
          </a:p>
          <a:p>
            <a:pPr marL="171450" indent="-171450">
              <a:buFont typeface="Arial" pitchFamily="34" charset="0"/>
              <a:buChar char="•"/>
            </a:pPr>
            <a:r>
              <a:rPr lang="en-US" sz="900" dirty="0" smtClean="0"/>
              <a:t>REST APIs and several client libraries</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1" baseline="0" dirty="0" smtClean="0"/>
              <a:t>Database:</a:t>
            </a:r>
          </a:p>
          <a:p>
            <a:pPr marL="171450" indent="-171450">
              <a:buFont typeface="Arial" pitchFamily="34" charset="0"/>
              <a:buChar char="•"/>
            </a:pPr>
            <a:r>
              <a:rPr lang="en-US" sz="900" dirty="0" smtClean="0"/>
              <a:t>SQL Relational Database</a:t>
            </a:r>
          </a:p>
          <a:p>
            <a:pPr marL="171450" indent="-171450">
              <a:buFont typeface="Arial" pitchFamily="34" charset="0"/>
              <a:buChar char="•"/>
            </a:pPr>
            <a:r>
              <a:rPr lang="en-US" sz="900" dirty="0" smtClean="0"/>
              <a:t>Familiar programming model &amp; tools</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aseline="0" dirty="0" smtClean="0"/>
              <a:t>--</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r>
              <a:rPr lang="en-US" b="1" dirty="0" smtClean="0"/>
              <a:t>Speaking Points:</a:t>
            </a:r>
          </a:p>
          <a:p>
            <a:pPr marL="171450" lvl="0" indent="-171450">
              <a:buFont typeface="Arial" pitchFamily="34" charset="0"/>
              <a:buChar char="•"/>
            </a:pPr>
            <a:r>
              <a:rPr lang="en-US" baseline="0" dirty="0" smtClean="0"/>
              <a:t>I suspect most if not all of you in this room are familiar with the Windows Azure today.</a:t>
            </a:r>
          </a:p>
          <a:p>
            <a:pPr marL="171450" lvl="0" indent="-171450">
              <a:buFont typeface="Arial" pitchFamily="34" charset="0"/>
              <a:buChar char="•"/>
            </a:pPr>
            <a:r>
              <a:rPr lang="en-US" baseline="0" dirty="0" smtClean="0"/>
              <a:t>Today the platform consists of a set of foundational services </a:t>
            </a:r>
          </a:p>
          <a:p>
            <a:pPr marL="171450" lvl="0" indent="-171450">
              <a:buFont typeface="Arial" pitchFamily="34" charset="0"/>
              <a:buChar char="•"/>
            </a:pPr>
            <a:r>
              <a:rPr lang="en-US" dirty="0" smtClean="0"/>
              <a:t>SQL Azure relational</a:t>
            </a:r>
            <a:r>
              <a:rPr lang="en-US" baseline="0" dirty="0" smtClean="0"/>
              <a:t> database</a:t>
            </a:r>
          </a:p>
          <a:p>
            <a:pPr marL="171450" lvl="0" indent="-171450">
              <a:buFont typeface="Arial" pitchFamily="34" charset="0"/>
              <a:buChar char="•"/>
            </a:pPr>
            <a:r>
              <a:rPr lang="en-US" baseline="0" dirty="0" smtClean="0"/>
              <a:t>Windows Azure provides services that can be used by any apps – hosted in Windows Azure, on-premises, or hosted in another environment.  </a:t>
            </a:r>
          </a:p>
          <a:p>
            <a:pPr marL="171450" indent="-171450">
              <a:buFont typeface="Arial" pitchFamily="34" charset="0"/>
              <a:buChar char="•"/>
            </a:pPr>
            <a:r>
              <a:rPr lang="en-US" dirty="0" smtClean="0"/>
              <a:t>Questions:</a:t>
            </a:r>
          </a:p>
          <a:p>
            <a:pPr marL="384431" lvl="1" indent="-171450">
              <a:buFont typeface="Arial" pitchFamily="34" charset="0"/>
              <a:buChar char="•"/>
            </a:pPr>
            <a:r>
              <a:rPr lang="en-US" dirty="0" smtClean="0"/>
              <a:t>How many of you are building applications for</a:t>
            </a:r>
            <a:r>
              <a:rPr lang="en-US" baseline="0" dirty="0" smtClean="0"/>
              <a:t> Windows Azure?</a:t>
            </a:r>
          </a:p>
          <a:p>
            <a:pPr marL="384431" lvl="1" indent="-171450">
              <a:buFont typeface="Arial" pitchFamily="34" charset="0"/>
              <a:buChar char="•"/>
            </a:pPr>
            <a:r>
              <a:rPr lang="en-US" baseline="0" dirty="0" smtClean="0"/>
              <a:t>How many are using SQL Azure?</a:t>
            </a:r>
          </a:p>
          <a:p>
            <a:pPr marL="384431" lvl="1" indent="-171450">
              <a:buFont typeface="Arial" pitchFamily="34" charset="0"/>
              <a:buChar char="•"/>
            </a:pPr>
            <a:r>
              <a:rPr lang="en-US" baseline="0" dirty="0" smtClean="0"/>
              <a:t>How many are using the Access Control service today?   The Service Bus?</a:t>
            </a:r>
          </a:p>
          <a:p>
            <a:pPr marL="0" lvl="0" indent="0">
              <a:buFont typeface="Arial" pitchFamily="34" charset="0"/>
              <a:buNone/>
            </a:pPr>
            <a:endParaRPr lang="en-US" dirty="0" smtClean="0"/>
          </a:p>
          <a:p>
            <a:pPr marL="0" lvl="0" indent="0">
              <a:buFont typeface="Arial" pitchFamily="34" charset="0"/>
              <a:buNone/>
            </a:pPr>
            <a:endParaRPr lang="en-US" dirty="0" smtClean="0"/>
          </a:p>
          <a:p>
            <a:pPr marL="0" lvl="0" indent="0">
              <a:buFont typeface="Arial" pitchFamily="34" charset="0"/>
              <a:buNone/>
            </a:pPr>
            <a:r>
              <a:rPr lang="en-US" b="1" dirty="0" smtClean="0"/>
              <a:t>Notes:</a:t>
            </a:r>
          </a:p>
          <a:p>
            <a:pPr marL="171450" lvl="0" indent="-171450">
              <a:buFont typeface="Arial" pitchFamily="34" charset="0"/>
              <a:buChar char="•"/>
            </a:pPr>
            <a:r>
              <a:rPr lang="en-US" dirty="0" smtClean="0"/>
              <a:t>Windows Azure Story</a:t>
            </a:r>
          </a:p>
          <a:p>
            <a:pPr marL="384431" lvl="1" indent="-171450">
              <a:buFont typeface="Arial" pitchFamily="34" charset="0"/>
              <a:buChar char="•"/>
            </a:pPr>
            <a:r>
              <a:rPr lang="en-US" dirty="0" smtClean="0"/>
              <a:t>We are building an open platform to run your applications in the cloud.  Your apps are .NET, Java, PHP, etc.  We love everyone.</a:t>
            </a:r>
          </a:p>
          <a:p>
            <a:pPr marL="384431" lvl="1" indent="-171450">
              <a:buFont typeface="Arial" pitchFamily="34" charset="0"/>
              <a:buChar char="•"/>
            </a:pPr>
            <a:r>
              <a:rPr lang="en-US" dirty="0" smtClean="0"/>
              <a:t>We are going to help you migrate your existing apps to the cloud.  </a:t>
            </a:r>
          </a:p>
          <a:p>
            <a:pPr marL="384431" lvl="1" indent="-171450">
              <a:buFont typeface="Arial" pitchFamily="34" charset="0"/>
              <a:buChar char="•"/>
            </a:pPr>
            <a:r>
              <a:rPr lang="en-US" dirty="0" smtClean="0"/>
              <a:t>The cloud platform is the future.  Enables scale, self-service, lowers friction, etc.  We provide the best cloud platform for building new apps.  (aka n-tier, web services, etc.)</a:t>
            </a:r>
          </a:p>
          <a:p>
            <a:pPr marL="0" lvl="0" indent="0">
              <a:buFont typeface="Arial" pitchFamily="34" charset="0"/>
              <a:buNone/>
            </a:pPr>
            <a:endParaRPr lang="en-US" dirty="0" smtClean="0"/>
          </a:p>
          <a:p>
            <a:pPr marL="0" lvl="0" indent="0">
              <a:buFont typeface="Arial" pitchFamily="34" charset="0"/>
              <a:buNone/>
            </a:pPr>
            <a:endParaRPr lang="en-US"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7</a:t>
            </a:fld>
            <a:endParaRPr lang="en-US" dirty="0"/>
          </a:p>
        </p:txBody>
      </p:sp>
    </p:spTree>
    <p:extLst>
      <p:ext uri="{BB962C8B-B14F-4D97-AF65-F5344CB8AC3E}">
        <p14:creationId xmlns:p14="http://schemas.microsoft.com/office/powerpoint/2010/main" val="1472694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Recommended </a:t>
            </a:r>
            <a:r>
              <a:rPr lang="en-US" baseline="0" dirty="0" smtClean="0"/>
              <a:t>demos from the Windows Azure Training Kit:</a:t>
            </a:r>
          </a:p>
          <a:p>
            <a:pPr marL="171450" indent="-171450">
              <a:buFont typeface="Arial" pitchFamily="34" charset="0"/>
              <a:buChar char="•"/>
            </a:pPr>
            <a:r>
              <a:rPr lang="en-US" baseline="0" dirty="0" smtClean="0"/>
              <a:t>Hello Windows Azure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rtl="0"/>
            <a:r>
              <a:rPr lang="en-US" b="1" dirty="0" smtClean="0"/>
              <a:t>Slide objectives: </a:t>
            </a:r>
          </a:p>
          <a:p>
            <a:pPr rtl="0">
              <a:buFont typeface="Arial" pitchFamily="34" charset="0"/>
              <a:buChar char="•"/>
            </a:pPr>
            <a:r>
              <a:rPr lang="en-US" dirty="0" smtClean="0"/>
              <a:t>Summarize what the audience</a:t>
            </a:r>
            <a:r>
              <a:rPr lang="en-US" baseline="0" dirty="0" smtClean="0"/>
              <a:t> just saw with the Hello Windows Azure demo.</a:t>
            </a:r>
            <a:endParaRPr lang="en-US" dirty="0" smtClean="0"/>
          </a:p>
          <a:p>
            <a:pPr rtl="0"/>
            <a:endParaRPr lang="en-US" dirty="0" smtClean="0"/>
          </a:p>
          <a:p>
            <a:pPr rtl="0"/>
            <a:r>
              <a:rPr lang="en-US" b="1" dirty="0" smtClean="0"/>
              <a:t>Speaking Points: </a:t>
            </a:r>
          </a:p>
          <a:p>
            <a:pPr rtl="0">
              <a:buFont typeface="Arial" pitchFamily="34" charset="0"/>
              <a:buChar char="•"/>
            </a:pPr>
            <a:r>
              <a:rPr lang="en-US" dirty="0" smtClean="0"/>
              <a:t>What you saw</a:t>
            </a:r>
          </a:p>
          <a:p>
            <a:pPr lvl="1" rtl="0">
              <a:buFont typeface="Arial" pitchFamily="34" charset="0"/>
              <a:buChar char="•"/>
            </a:pPr>
            <a:r>
              <a:rPr lang="en-US" dirty="0" smtClean="0"/>
              <a:t>So we just saw a number</a:t>
            </a:r>
            <a:r>
              <a:rPr lang="en-US" baseline="0" dirty="0" smtClean="0"/>
              <a:t> of things within this simple demo.</a:t>
            </a:r>
          </a:p>
          <a:p>
            <a:pPr lvl="1" rtl="0">
              <a:buFont typeface="Arial" pitchFamily="34" charset="0"/>
              <a:buChar char="•"/>
            </a:pPr>
            <a:r>
              <a:rPr lang="en-US" baseline="0" dirty="0" smtClean="0"/>
              <a:t>First you saw a simple ASP.NET web application, like many of you have built before.</a:t>
            </a:r>
          </a:p>
          <a:p>
            <a:pPr lvl="1" rtl="0">
              <a:buFont typeface="Arial" pitchFamily="34" charset="0"/>
              <a:buChar char="•"/>
            </a:pPr>
            <a:r>
              <a:rPr lang="en-US" baseline="0" dirty="0" smtClean="0"/>
              <a:t>We created the application using Visual Studio 2010, tools many of you are familiar with.</a:t>
            </a:r>
          </a:p>
          <a:p>
            <a:pPr lvl="1" rtl="0">
              <a:buFont typeface="Arial" pitchFamily="34" charset="0"/>
              <a:buChar char="•"/>
            </a:pPr>
            <a:r>
              <a:rPr lang="en-US" baseline="0" dirty="0" smtClean="0"/>
              <a:t>We were able to model the roles and instances for our Windows Azure application in a simple config file.</a:t>
            </a:r>
          </a:p>
          <a:p>
            <a:pPr lvl="1" rtl="0">
              <a:buFont typeface="Arial" pitchFamily="34" charset="0"/>
              <a:buChar char="•"/>
            </a:pPr>
            <a:r>
              <a:rPr lang="en-US" baseline="0" dirty="0" smtClean="0"/>
              <a:t>You saw how the Windows Azure development fabric provides a local environment for developing, debugging, and testing our applications – which is integrated directly with Visual Studio. </a:t>
            </a:r>
          </a:p>
          <a:p>
            <a:pPr lvl="1" rtl="0">
              <a:buFont typeface="Arial" pitchFamily="34" charset="0"/>
              <a:buChar char="•"/>
            </a:pPr>
            <a:r>
              <a:rPr lang="en-US" baseline="0" dirty="0" smtClean="0"/>
              <a:t>Finally, you saw how we could deploy our applications to Windows Azure and in a matter of minutes have the application running in the cloud and switch from staging to production.</a:t>
            </a:r>
          </a:p>
          <a:p>
            <a:pPr rtl="0">
              <a:buFont typeface="Arial" pitchFamily="34" charset="0"/>
              <a:buChar char="•"/>
            </a:pPr>
            <a:r>
              <a:rPr lang="en-US" dirty="0" smtClean="0"/>
              <a:t>What Windows Azure Provided</a:t>
            </a:r>
          </a:p>
          <a:p>
            <a:pPr lvl="1" rtl="0">
              <a:buFont typeface="Arial" pitchFamily="34" charset="0"/>
              <a:buChar char="•"/>
            </a:pPr>
            <a:r>
              <a:rPr lang="en-US" dirty="0" smtClean="0"/>
              <a:t>What is more</a:t>
            </a:r>
            <a:r>
              <a:rPr lang="en-US" baseline="0" dirty="0" smtClean="0"/>
              <a:t> exciting then this simple application is what you didn’t see, but what Windows Azure provided.</a:t>
            </a:r>
          </a:p>
          <a:p>
            <a:pPr lvl="1" rtl="0">
              <a:buFont typeface="Arial" pitchFamily="34" charset="0"/>
              <a:buChar char="•"/>
            </a:pPr>
            <a:r>
              <a:rPr lang="en-US" baseline="0" dirty="0" smtClean="0"/>
              <a:t>First, Windows Azure provided an environment to run code – to run our ASP.NET application.</a:t>
            </a:r>
          </a:p>
          <a:p>
            <a:pPr lvl="1" rtl="0">
              <a:buFont typeface="Arial" pitchFamily="34" charset="0"/>
              <a:buChar char="•"/>
            </a:pPr>
            <a:r>
              <a:rPr lang="en-US" baseline="0" dirty="0" smtClean="0"/>
              <a:t>It provided all of the infrastructure such as machines, rack space, connectivity, and switches.</a:t>
            </a:r>
          </a:p>
          <a:p>
            <a:pPr lvl="1" rtl="0">
              <a:buFont typeface="Arial" pitchFamily="34" charset="0"/>
              <a:buChar char="•"/>
            </a:pPr>
            <a:r>
              <a:rPr lang="en-US" baseline="0" dirty="0" smtClean="0"/>
              <a:t>It also automated and simplified the deployment and configuration.  At no point did we have to remote into machines or FTP files or synchronize our application across machines.  This automated service management was provided by Windows Azure.</a:t>
            </a:r>
          </a:p>
          <a:p>
            <a:pPr lvl="1" rtl="0">
              <a:buFont typeface="Arial" pitchFamily="34" charset="0"/>
              <a:buChar char="•"/>
            </a:pPr>
            <a:r>
              <a:rPr lang="en-US" baseline="0" dirty="0" smtClean="0"/>
              <a:t>Windows Azure also provided isolation for us – where our application is isolated from other apps that either we would develop or other organizations would develop.   </a:t>
            </a:r>
          </a:p>
          <a:p>
            <a:pPr lvl="1" rtl="0">
              <a:buFont typeface="Arial" pitchFamily="34" charset="0"/>
              <a:buChar char="•"/>
            </a:pPr>
            <a:r>
              <a:rPr lang="en-US" baseline="0" dirty="0" smtClean="0"/>
              <a:t>We also saw how by simply specifying the number of instances in the service model, Windows Azure delivered key capabilities such as redundancy and load balancing for our application.</a:t>
            </a:r>
          </a:p>
          <a:p>
            <a:pPr lvl="1" rtl="0">
              <a:buFont typeface="Arial" pitchFamily="34" charset="0"/>
              <a:buChar char="•"/>
            </a:pPr>
            <a:r>
              <a:rPr lang="en-US" baseline="0" dirty="0" smtClean="0"/>
              <a:t>Ultimately, what this results in is abstraction and flexibility.</a:t>
            </a:r>
            <a:endParaRPr lang="en-US" dirty="0" smtClean="0"/>
          </a:p>
          <a:p>
            <a:pPr rtl="0"/>
            <a:endParaRPr lang="en-US" b="1"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9</a:t>
            </a:fld>
            <a:endParaRPr lang="en-US" dirty="0"/>
          </a:p>
        </p:txBody>
      </p:sp>
    </p:spTree>
    <p:extLst>
      <p:ext uri="{BB962C8B-B14F-4D97-AF65-F5344CB8AC3E}">
        <p14:creationId xmlns:p14="http://schemas.microsoft.com/office/powerpoint/2010/main" val="3997844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rtl="0"/>
            <a:r>
              <a:rPr lang="en-US" b="1" dirty="0" smtClean="0"/>
              <a:t>Slide objectives: </a:t>
            </a:r>
          </a:p>
          <a:p>
            <a:pPr rtl="0">
              <a:buFont typeface="Arial" pitchFamily="34" charset="0"/>
              <a:buChar char="•"/>
            </a:pPr>
            <a:r>
              <a:rPr lang="en-US" dirty="0" smtClean="0"/>
              <a:t>Summarize what the audience</a:t>
            </a:r>
            <a:r>
              <a:rPr lang="en-US" baseline="0" dirty="0" smtClean="0"/>
              <a:t> just saw with the Hello Windows Azure demo.</a:t>
            </a:r>
            <a:endParaRPr lang="en-US" dirty="0" smtClean="0"/>
          </a:p>
          <a:p>
            <a:pPr rtl="0"/>
            <a:endParaRPr lang="en-US" dirty="0" smtClean="0"/>
          </a:p>
          <a:p>
            <a:pPr rtl="0"/>
            <a:r>
              <a:rPr lang="en-US" b="1" dirty="0" smtClean="0"/>
              <a:t>Speaking Points: </a:t>
            </a:r>
          </a:p>
          <a:p>
            <a:pPr rtl="0">
              <a:buFont typeface="Arial" pitchFamily="34" charset="0"/>
              <a:buChar char="•"/>
            </a:pPr>
            <a:r>
              <a:rPr lang="en-US" dirty="0" smtClean="0"/>
              <a:t>What you saw</a:t>
            </a:r>
          </a:p>
          <a:p>
            <a:pPr lvl="1" rtl="0">
              <a:buFont typeface="Arial" pitchFamily="34" charset="0"/>
              <a:buChar char="•"/>
            </a:pPr>
            <a:r>
              <a:rPr lang="en-US" dirty="0" smtClean="0"/>
              <a:t>So we just saw a number</a:t>
            </a:r>
            <a:r>
              <a:rPr lang="en-US" baseline="0" dirty="0" smtClean="0"/>
              <a:t> of things within this simple demo.</a:t>
            </a:r>
          </a:p>
          <a:p>
            <a:pPr lvl="1" rtl="0">
              <a:buFont typeface="Arial" pitchFamily="34" charset="0"/>
              <a:buChar char="•"/>
            </a:pPr>
            <a:r>
              <a:rPr lang="en-US" baseline="0" dirty="0" smtClean="0"/>
              <a:t>First you saw a simple ASP.NET web application, like many of you have built before.</a:t>
            </a:r>
          </a:p>
          <a:p>
            <a:pPr lvl="1" rtl="0">
              <a:buFont typeface="Arial" pitchFamily="34" charset="0"/>
              <a:buChar char="•"/>
            </a:pPr>
            <a:r>
              <a:rPr lang="en-US" baseline="0" dirty="0" smtClean="0"/>
              <a:t>We created the application using Visual Studio 2010, tools many of you are familiar with.</a:t>
            </a:r>
          </a:p>
          <a:p>
            <a:pPr lvl="1" rtl="0">
              <a:buFont typeface="Arial" pitchFamily="34" charset="0"/>
              <a:buChar char="•"/>
            </a:pPr>
            <a:r>
              <a:rPr lang="en-US" baseline="0" dirty="0" smtClean="0"/>
              <a:t>We were able to model the roles and instances for our Windows Azure application in a simple config file.</a:t>
            </a:r>
          </a:p>
          <a:p>
            <a:pPr lvl="1" rtl="0">
              <a:buFont typeface="Arial" pitchFamily="34" charset="0"/>
              <a:buChar char="•"/>
            </a:pPr>
            <a:r>
              <a:rPr lang="en-US" baseline="0" dirty="0" smtClean="0"/>
              <a:t>You saw how the Windows Azure development fabric provides a local environment for developing, debugging, and testing our applications – which is integrated directly with Visual Studio. </a:t>
            </a:r>
          </a:p>
          <a:p>
            <a:pPr lvl="1" rtl="0">
              <a:buFont typeface="Arial" pitchFamily="34" charset="0"/>
              <a:buChar char="•"/>
            </a:pPr>
            <a:r>
              <a:rPr lang="en-US" baseline="0" dirty="0" smtClean="0"/>
              <a:t>Finally, you saw how we could deploy our applications to Windows Azure and in a matter of minutes have the application running in the cloud and switch from staging to production.</a:t>
            </a:r>
          </a:p>
          <a:p>
            <a:pPr rtl="0">
              <a:buFont typeface="Arial" pitchFamily="34" charset="0"/>
              <a:buChar char="•"/>
            </a:pPr>
            <a:r>
              <a:rPr lang="en-US" dirty="0" smtClean="0"/>
              <a:t>What Windows Azure Provided</a:t>
            </a:r>
          </a:p>
          <a:p>
            <a:pPr lvl="1" rtl="0">
              <a:buFont typeface="Arial" pitchFamily="34" charset="0"/>
              <a:buChar char="•"/>
            </a:pPr>
            <a:r>
              <a:rPr lang="en-US" dirty="0" smtClean="0"/>
              <a:t>What is more</a:t>
            </a:r>
            <a:r>
              <a:rPr lang="en-US" baseline="0" dirty="0" smtClean="0"/>
              <a:t> exciting then this simple application is what you didn’t see, but what Windows Azure provided.</a:t>
            </a:r>
          </a:p>
          <a:p>
            <a:pPr lvl="1" rtl="0">
              <a:buFont typeface="Arial" pitchFamily="34" charset="0"/>
              <a:buChar char="•"/>
            </a:pPr>
            <a:r>
              <a:rPr lang="en-US" baseline="0" dirty="0" smtClean="0"/>
              <a:t>First, Windows Azure provided an environment to run code – to run our ASP.NET application.</a:t>
            </a:r>
          </a:p>
          <a:p>
            <a:pPr lvl="1" rtl="0">
              <a:buFont typeface="Arial" pitchFamily="34" charset="0"/>
              <a:buChar char="•"/>
            </a:pPr>
            <a:r>
              <a:rPr lang="en-US" baseline="0" dirty="0" smtClean="0"/>
              <a:t>It provided all of the infrastructure such as machines, rack space, connectivity, and switches.</a:t>
            </a:r>
          </a:p>
          <a:p>
            <a:pPr lvl="1" rtl="0">
              <a:buFont typeface="Arial" pitchFamily="34" charset="0"/>
              <a:buChar char="•"/>
            </a:pPr>
            <a:r>
              <a:rPr lang="en-US" baseline="0" dirty="0" smtClean="0"/>
              <a:t>It also automated and simplified the deployment and configuration.  At no point did we have to remote into machines or FTP files or synchronize our application across machines.  This automated service management was provided by Windows Azure.</a:t>
            </a:r>
          </a:p>
          <a:p>
            <a:pPr lvl="1" rtl="0">
              <a:buFont typeface="Arial" pitchFamily="34" charset="0"/>
              <a:buChar char="•"/>
            </a:pPr>
            <a:r>
              <a:rPr lang="en-US" baseline="0" dirty="0" smtClean="0"/>
              <a:t>Windows Azure also provided isolation for us – where our application is isolated from other apps that either we would develop or other organizations would develop.   </a:t>
            </a:r>
          </a:p>
          <a:p>
            <a:pPr lvl="1" rtl="0">
              <a:buFont typeface="Arial" pitchFamily="34" charset="0"/>
              <a:buChar char="•"/>
            </a:pPr>
            <a:r>
              <a:rPr lang="en-US" baseline="0" dirty="0" smtClean="0"/>
              <a:t>We also saw how by simply specifying the number of instances in the service model, Windows Azure delivered key capabilities such as redundancy and load balancing for our application.</a:t>
            </a:r>
          </a:p>
          <a:p>
            <a:pPr lvl="1" rtl="0">
              <a:buFont typeface="Arial" pitchFamily="34" charset="0"/>
              <a:buChar char="•"/>
            </a:pPr>
            <a:r>
              <a:rPr lang="en-US" baseline="0" dirty="0" smtClean="0"/>
              <a:t>Ultimately, what this results in is abstraction and flexibility.</a:t>
            </a:r>
            <a:endParaRPr lang="en-US" dirty="0" smtClean="0"/>
          </a:p>
          <a:p>
            <a:pPr rtl="0"/>
            <a:endParaRPr lang="en-US" b="1"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10</a:t>
            </a:fld>
            <a:endParaRPr lang="en-US" dirty="0"/>
          </a:p>
        </p:txBody>
      </p:sp>
    </p:spTree>
    <p:extLst>
      <p:ext uri="{BB962C8B-B14F-4D97-AF65-F5344CB8AC3E}">
        <p14:creationId xmlns:p14="http://schemas.microsoft.com/office/powerpoint/2010/main" val="39978441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microsoft.com/office/2007/relationships/hdphoto" Target="../media/hdphoto8.wdp"/><Relationship Id="rId5" Type="http://schemas.openxmlformats.org/officeDocument/2006/relationships/image" Target="../media/image21.png"/><Relationship Id="rId10" Type="http://schemas.microsoft.com/office/2007/relationships/hdphoto" Target="../media/hdphoto2.wdp"/><Relationship Id="rId4" Type="http://schemas.microsoft.com/office/2007/relationships/hdphoto" Target="../media/hdphoto7.wdp"/><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microsoft.com/office/2007/relationships/hdphoto" Target="../media/hdphoto11.wdp"/><Relationship Id="rId5" Type="http://schemas.openxmlformats.org/officeDocument/2006/relationships/image" Target="../media/image25.png"/><Relationship Id="rId4" Type="http://schemas.microsoft.com/office/2007/relationships/hdphoto" Target="../media/hdphoto10.wdp"/></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microsoft.com/office/2007/relationships/hdphoto" Target="../media/hdphoto13.wdp"/><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marketplace.windowsazure.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14.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Windows Azure Overview</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05353" y="2274376"/>
            <a:ext cx="5008909" cy="2585323"/>
          </a:xfrm>
        </p:spPr>
        <p:txBody>
          <a:bodyPr/>
          <a:lstStyle/>
          <a:p>
            <a:pPr marL="0" lvl="0">
              <a:spcAft>
                <a:spcPts val="1800"/>
              </a:spcAft>
            </a:pPr>
            <a:r>
              <a:rPr lang="en-US" sz="2000" spc="0" dirty="0">
                <a:solidFill>
                  <a:schemeClr val="bg1">
                    <a:alpha val="99000"/>
                  </a:schemeClr>
                </a:solidFill>
                <a:latin typeface="Segoe UI"/>
              </a:rPr>
              <a:t>Environments for your apps</a:t>
            </a:r>
          </a:p>
          <a:p>
            <a:pPr marL="0" lvl="0">
              <a:spcAft>
                <a:spcPts val="1800"/>
              </a:spcAft>
            </a:pPr>
            <a:r>
              <a:rPr lang="en-US" sz="2000" spc="0" dirty="0">
                <a:solidFill>
                  <a:schemeClr val="bg1">
                    <a:alpha val="99000"/>
                  </a:schemeClr>
                </a:solidFill>
                <a:latin typeface="Segoe UI"/>
              </a:rPr>
              <a:t>Machines, rack space, switches, connectivity</a:t>
            </a:r>
          </a:p>
          <a:p>
            <a:pPr marL="0" lvl="0">
              <a:spcAft>
                <a:spcPts val="1800"/>
              </a:spcAft>
            </a:pPr>
            <a:r>
              <a:rPr lang="en-US" sz="2000" spc="0" dirty="0">
                <a:solidFill>
                  <a:schemeClr val="bg1">
                    <a:alpha val="99000"/>
                  </a:schemeClr>
                </a:solidFill>
                <a:latin typeface="Segoe UI"/>
              </a:rPr>
              <a:t>Automated deployment </a:t>
            </a:r>
            <a:r>
              <a:rPr lang="en-US" sz="2000" spc="0" dirty="0" smtClean="0">
                <a:solidFill>
                  <a:schemeClr val="bg1">
                    <a:alpha val="99000"/>
                  </a:schemeClr>
                </a:solidFill>
                <a:latin typeface="Segoe UI"/>
              </a:rPr>
              <a:t>&amp; </a:t>
            </a:r>
            <a:r>
              <a:rPr lang="en-US" sz="2000" spc="0" dirty="0">
                <a:solidFill>
                  <a:schemeClr val="bg1">
                    <a:alpha val="99000"/>
                  </a:schemeClr>
                </a:solidFill>
                <a:latin typeface="Segoe UI"/>
              </a:rPr>
              <a:t>configuration</a:t>
            </a:r>
          </a:p>
          <a:p>
            <a:pPr marL="0" lvl="0">
              <a:spcAft>
                <a:spcPts val="1800"/>
              </a:spcAft>
            </a:pPr>
            <a:r>
              <a:rPr lang="en-US" sz="2000" spc="0" dirty="0">
                <a:solidFill>
                  <a:schemeClr val="bg1">
                    <a:alpha val="99000"/>
                  </a:schemeClr>
                </a:solidFill>
                <a:latin typeface="Segoe UI"/>
              </a:rPr>
              <a:t>Isolation, redundancy, </a:t>
            </a:r>
            <a:br>
              <a:rPr lang="en-US" sz="2000" spc="0" dirty="0">
                <a:solidFill>
                  <a:schemeClr val="bg1">
                    <a:alpha val="99000"/>
                  </a:schemeClr>
                </a:solidFill>
                <a:latin typeface="Segoe UI"/>
              </a:rPr>
            </a:br>
            <a:r>
              <a:rPr lang="en-US" sz="2000" spc="0" dirty="0">
                <a:solidFill>
                  <a:schemeClr val="bg1">
                    <a:alpha val="99000"/>
                  </a:schemeClr>
                </a:solidFill>
                <a:latin typeface="Segoe UI"/>
              </a:rPr>
              <a:t>load balancing</a:t>
            </a:r>
          </a:p>
          <a:p>
            <a:pPr marL="0" lvl="0">
              <a:spcAft>
                <a:spcPts val="1800"/>
              </a:spcAft>
            </a:pPr>
            <a:r>
              <a:rPr lang="en-US" sz="2000" spc="0" dirty="0">
                <a:solidFill>
                  <a:schemeClr val="bg1">
                    <a:alpha val="99000"/>
                  </a:schemeClr>
                </a:solidFill>
                <a:latin typeface="Segoe UI"/>
              </a:rPr>
              <a:t>Abstraction &amp; Flexibility</a:t>
            </a:r>
          </a:p>
        </p:txBody>
      </p:sp>
      <p:grpSp>
        <p:nvGrpSpPr>
          <p:cNvPr id="9" name="Group 8"/>
          <p:cNvGrpSpPr/>
          <p:nvPr/>
        </p:nvGrpSpPr>
        <p:grpSpPr>
          <a:xfrm>
            <a:off x="7721191" y="2140299"/>
            <a:ext cx="3481046" cy="2103135"/>
            <a:chOff x="214313" y="2174875"/>
            <a:chExt cx="990600" cy="598488"/>
          </a:xfrm>
          <a:solidFill>
            <a:schemeClr val="accent6"/>
          </a:solidFill>
        </p:grpSpPr>
        <p:sp>
          <p:nvSpPr>
            <p:cNvPr id="10" name="Freeform 9"/>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 name="Title 3"/>
          <p:cNvSpPr txBox="1">
            <a:spLocks/>
          </p:cNvSpPr>
          <p:nvPr/>
        </p:nvSpPr>
        <p:spPr>
          <a:xfrm>
            <a:off x="1095304" y="1200666"/>
            <a:ext cx="7618877" cy="747897"/>
          </a:xfrm>
          <a:prstGeom prst="rect">
            <a:avLst/>
          </a:prstGeom>
        </p:spPr>
        <p:txBody>
          <a:bodyPr vert="horz" wrap="square" lIns="0" tIns="0" rIns="0" bIns="0" rtlCol="0" anchor="t">
            <a:spAutoFit/>
          </a:bodyPr>
          <a:lstStyle>
            <a:lvl1pPr algn="l" defTabSz="914325" rtl="0" eaLnBrk="1" latinLnBrk="0" hangingPunct="1">
              <a:lnSpc>
                <a:spcPct val="90000"/>
              </a:lnSpc>
              <a:spcBef>
                <a:spcPct val="0"/>
              </a:spcBef>
              <a:buNone/>
              <a:defRPr lang="en-US" sz="55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a:lstStyle>
          <a:p>
            <a:r>
              <a:rPr lang="en-US" sz="5400" dirty="0" smtClean="0">
                <a:solidFill>
                  <a:schemeClr val="bg1">
                    <a:alpha val="99000"/>
                  </a:schemeClr>
                </a:solidFill>
              </a:rPr>
              <a:t>Windows Azure provided…</a:t>
            </a:r>
            <a:endParaRPr lang="en-US" sz="5400" dirty="0">
              <a:solidFill>
                <a:schemeClr val="bg1">
                  <a:alpha val="99000"/>
                </a:schemeClr>
              </a:solidFill>
            </a:endParaRP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6619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chemeClr val="accent2">
                    <a:alpha val="99000"/>
                  </a:schemeClr>
                </a:solidFill>
              </a:rPr>
              <a:t>Storage</a:t>
            </a:r>
            <a:endParaRPr lang="en-US" dirty="0">
              <a:solidFill>
                <a:schemeClr val="accent2">
                  <a:alpha val="99000"/>
                </a:schemeClr>
              </a:solidFill>
            </a:endParaRPr>
          </a:p>
        </p:txBody>
      </p:sp>
      <p:sp>
        <p:nvSpPr>
          <p:cNvPr id="3" name="Content Placeholder 2"/>
          <p:cNvSpPr>
            <a:spLocks noGrp="1"/>
          </p:cNvSpPr>
          <p:nvPr>
            <p:ph type="body" sz="quarter" idx="10"/>
          </p:nvPr>
        </p:nvSpPr>
        <p:spPr>
          <a:xfrm>
            <a:off x="5128591" y="1447800"/>
            <a:ext cx="6539536" cy="4667432"/>
          </a:xfrm>
        </p:spPr>
        <p:txBody>
          <a:bodyPr/>
          <a:lstStyle/>
          <a:p>
            <a:r>
              <a:rPr lang="en-US" sz="3600" dirty="0" smtClean="0">
                <a:solidFill>
                  <a:schemeClr val="accent2">
                    <a:alpha val="99000"/>
                  </a:schemeClr>
                </a:solidFill>
              </a:rPr>
              <a:t>Scalable storage in the cloud</a:t>
            </a:r>
          </a:p>
          <a:p>
            <a:pPr lvl="1"/>
            <a:r>
              <a:rPr lang="en-US" sz="1800" dirty="0" smtClean="0"/>
              <a:t>100tb per storage account</a:t>
            </a:r>
          </a:p>
          <a:p>
            <a:pPr lvl="1"/>
            <a:r>
              <a:rPr lang="en-US" sz="1800" dirty="0" smtClean="0"/>
              <a:t>Auto-scale to meet massive volume and throughput</a:t>
            </a:r>
          </a:p>
          <a:p>
            <a:pPr lvl="1"/>
            <a:endParaRPr lang="en-US" sz="1800" dirty="0" smtClean="0"/>
          </a:p>
          <a:p>
            <a:r>
              <a:rPr lang="en-US" sz="3600" dirty="0">
                <a:solidFill>
                  <a:schemeClr val="accent2">
                    <a:alpha val="99000"/>
                  </a:schemeClr>
                </a:solidFill>
              </a:rPr>
              <a:t>Accessible via REST services</a:t>
            </a:r>
          </a:p>
          <a:p>
            <a:pPr lvl="1"/>
            <a:r>
              <a:rPr lang="en-US" sz="1800" dirty="0" smtClean="0"/>
              <a:t>Access from Windows Azure Compute</a:t>
            </a:r>
          </a:p>
          <a:p>
            <a:pPr lvl="1"/>
            <a:r>
              <a:rPr lang="en-US" sz="1800" dirty="0" smtClean="0"/>
              <a:t>Access from anywhere via internet</a:t>
            </a:r>
          </a:p>
          <a:p>
            <a:pPr lvl="1"/>
            <a:r>
              <a:rPr lang="en-US" sz="1800" dirty="0" smtClean="0"/>
              <a:t>Supporting .NET Client Library</a:t>
            </a:r>
          </a:p>
          <a:p>
            <a:pPr lvl="1"/>
            <a:endParaRPr lang="en-US" sz="1800" dirty="0" smtClean="0"/>
          </a:p>
          <a:p>
            <a:r>
              <a:rPr lang="en-US" sz="3600" dirty="0">
                <a:solidFill>
                  <a:schemeClr val="accent2">
                    <a:alpha val="99000"/>
                  </a:schemeClr>
                </a:solidFill>
              </a:rPr>
              <a:t>Various storage types</a:t>
            </a:r>
          </a:p>
          <a:p>
            <a:pPr lvl="1"/>
            <a:r>
              <a:rPr lang="en-US" sz="1800" dirty="0" smtClean="0"/>
              <a:t>Table - group of entities (name/value pairs)</a:t>
            </a:r>
          </a:p>
          <a:p>
            <a:pPr lvl="1"/>
            <a:r>
              <a:rPr lang="en-US" sz="1800" dirty="0" smtClean="0"/>
              <a:t>Queue - Simple non-transactional message queue</a:t>
            </a:r>
          </a:p>
          <a:p>
            <a:pPr lvl="1"/>
            <a:r>
              <a:rPr lang="en-US" sz="1800" dirty="0" smtClean="0"/>
              <a:t>Blob - Large binary storage </a:t>
            </a:r>
          </a:p>
          <a:p>
            <a:pPr lvl="1"/>
            <a:r>
              <a:rPr lang="en-US" sz="1800" dirty="0" smtClean="0"/>
              <a:t>Drives - NTFS VHD mounted into Compute instance</a:t>
            </a:r>
            <a:endParaRPr lang="en-US" sz="1800" dirty="0"/>
          </a:p>
        </p:txBody>
      </p:sp>
      <p:sp>
        <p:nvSpPr>
          <p:cNvPr id="6" name="Freeform 79"/>
          <p:cNvSpPr>
            <a:spLocks noEditPoints="1"/>
          </p:cNvSpPr>
          <p:nvPr/>
        </p:nvSpPr>
        <p:spPr bwMode="black">
          <a:xfrm>
            <a:off x="1197187" y="1826332"/>
            <a:ext cx="2597376" cy="351132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54724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Azure </a:t>
            </a:r>
            <a:r>
              <a:rPr lang="en-US" dirty="0">
                <a:solidFill>
                  <a:schemeClr val="accent2">
                    <a:alpha val="99000"/>
                  </a:schemeClr>
                </a:solidFill>
              </a:rPr>
              <a:t>Database</a:t>
            </a:r>
          </a:p>
        </p:txBody>
      </p:sp>
      <p:sp>
        <p:nvSpPr>
          <p:cNvPr id="3" name="Content Placeholder 2"/>
          <p:cNvSpPr>
            <a:spLocks noGrp="1"/>
          </p:cNvSpPr>
          <p:nvPr>
            <p:ph type="body" sz="quarter" idx="10"/>
          </p:nvPr>
        </p:nvSpPr>
        <p:spPr>
          <a:xfrm>
            <a:off x="517525" y="1447800"/>
            <a:ext cx="7267575" cy="4108817"/>
          </a:xfrm>
        </p:spPr>
        <p:txBody>
          <a:bodyPr/>
          <a:lstStyle/>
          <a:p>
            <a:pPr>
              <a:lnSpc>
                <a:spcPct val="100000"/>
              </a:lnSpc>
            </a:pPr>
            <a:r>
              <a:rPr lang="en-NZ" sz="3600" dirty="0">
                <a:solidFill>
                  <a:srgbClr val="00B0F0">
                    <a:alpha val="99000"/>
                  </a:srgbClr>
                </a:solidFill>
              </a:rPr>
              <a:t>SQL Server relational database model delivered as a service</a:t>
            </a:r>
          </a:p>
          <a:p>
            <a:pPr lvl="1">
              <a:lnSpc>
                <a:spcPct val="100000"/>
              </a:lnSpc>
            </a:pPr>
            <a:r>
              <a:rPr lang="en-NZ" dirty="0"/>
              <a:t>Support for existing APIs &amp; tools</a:t>
            </a:r>
          </a:p>
          <a:p>
            <a:pPr lvl="1">
              <a:lnSpc>
                <a:spcPct val="100000"/>
              </a:lnSpc>
            </a:pPr>
            <a:r>
              <a:rPr lang="en-NZ" dirty="0"/>
              <a:t>Built for the cloud with high availability &amp; fault tolerance</a:t>
            </a:r>
          </a:p>
          <a:p>
            <a:pPr lvl="1">
              <a:lnSpc>
                <a:spcPct val="100000"/>
              </a:lnSpc>
            </a:pPr>
            <a:r>
              <a:rPr lang="en-NZ" dirty="0"/>
              <a:t>Easily provision and manage databases across multiple </a:t>
            </a:r>
            <a:r>
              <a:rPr lang="en-NZ" dirty="0" smtClean="0"/>
              <a:t>datacenters</a:t>
            </a:r>
          </a:p>
          <a:p>
            <a:pPr lvl="1">
              <a:lnSpc>
                <a:spcPct val="100000"/>
              </a:lnSpc>
            </a:pPr>
            <a:endParaRPr lang="en-NZ" sz="2400" dirty="0"/>
          </a:p>
          <a:p>
            <a:pPr>
              <a:lnSpc>
                <a:spcPct val="100000"/>
              </a:lnSpc>
            </a:pPr>
            <a:r>
              <a:rPr lang="en-NZ" sz="3600" dirty="0">
                <a:solidFill>
                  <a:srgbClr val="00B0F0">
                    <a:alpha val="99000"/>
                  </a:srgbClr>
                </a:solidFill>
              </a:rPr>
              <a:t>SQL Azure provides logical server</a:t>
            </a:r>
          </a:p>
          <a:p>
            <a:pPr lvl="1">
              <a:lnSpc>
                <a:spcPct val="100000"/>
              </a:lnSpc>
            </a:pPr>
            <a:r>
              <a:rPr lang="en-NZ" dirty="0"/>
              <a:t>Gateway server that understands TDS protocol</a:t>
            </a:r>
          </a:p>
          <a:p>
            <a:pPr lvl="1">
              <a:lnSpc>
                <a:spcPct val="100000"/>
              </a:lnSpc>
            </a:pPr>
            <a:r>
              <a:rPr lang="en-NZ" dirty="0"/>
              <a:t>Looks like SQL Server to TDS Client</a:t>
            </a:r>
          </a:p>
          <a:p>
            <a:pPr lvl="1">
              <a:lnSpc>
                <a:spcPct val="100000"/>
              </a:lnSpc>
            </a:pPr>
            <a:r>
              <a:rPr lang="en-NZ" dirty="0"/>
              <a:t>Actual data stored on multiple backend data </a:t>
            </a:r>
            <a:r>
              <a:rPr lang="en-NZ" dirty="0" smtClean="0"/>
              <a:t>nodes</a:t>
            </a:r>
          </a:p>
        </p:txBody>
      </p:sp>
      <p:sp>
        <p:nvSpPr>
          <p:cNvPr id="7" name="Freeform 83"/>
          <p:cNvSpPr>
            <a:spLocks noEditPoints="1"/>
          </p:cNvSpPr>
          <p:nvPr/>
        </p:nvSpPr>
        <p:spPr bwMode="black">
          <a:xfrm>
            <a:off x="8276241" y="1571171"/>
            <a:ext cx="3213929" cy="3392716"/>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283939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Azure </a:t>
            </a:r>
            <a:r>
              <a:rPr lang="en-US" dirty="0">
                <a:solidFill>
                  <a:schemeClr val="accent2">
                    <a:alpha val="99000"/>
                  </a:schemeClr>
                </a:solidFill>
              </a:rPr>
              <a:t>Database</a:t>
            </a:r>
          </a:p>
        </p:txBody>
      </p:sp>
      <p:sp>
        <p:nvSpPr>
          <p:cNvPr id="3" name="Content Placeholder 2"/>
          <p:cNvSpPr>
            <a:spLocks noGrp="1"/>
          </p:cNvSpPr>
          <p:nvPr>
            <p:ph type="body" sz="quarter" idx="10"/>
          </p:nvPr>
        </p:nvSpPr>
        <p:spPr>
          <a:xfrm>
            <a:off x="517525" y="1447800"/>
            <a:ext cx="7445375" cy="3370153"/>
          </a:xfrm>
        </p:spPr>
        <p:txBody>
          <a:bodyPr/>
          <a:lstStyle/>
          <a:p>
            <a:pPr lvl="0">
              <a:lnSpc>
                <a:spcPct val="100000"/>
              </a:lnSpc>
            </a:pPr>
            <a:r>
              <a:rPr lang="en-NZ" sz="3600" dirty="0">
                <a:solidFill>
                  <a:srgbClr val="00B0F0">
                    <a:alpha val="99000"/>
                  </a:srgbClr>
                </a:solidFill>
              </a:rPr>
              <a:t>Logical optimizations supported</a:t>
            </a:r>
          </a:p>
          <a:p>
            <a:pPr lvl="1">
              <a:lnSpc>
                <a:spcPct val="100000"/>
              </a:lnSpc>
            </a:pPr>
            <a:r>
              <a:rPr lang="en-NZ" dirty="0"/>
              <a:t>Indexes, Query plans etc..</a:t>
            </a:r>
          </a:p>
          <a:p>
            <a:pPr lvl="1">
              <a:lnSpc>
                <a:spcPct val="100000"/>
              </a:lnSpc>
            </a:pPr>
            <a:endParaRPr lang="en-NZ" sz="2400" dirty="0"/>
          </a:p>
          <a:p>
            <a:pPr>
              <a:lnSpc>
                <a:spcPct val="100000"/>
              </a:lnSpc>
            </a:pPr>
            <a:r>
              <a:rPr lang="en-NZ" sz="3600" dirty="0">
                <a:solidFill>
                  <a:srgbClr val="00B0F0">
                    <a:alpha val="99000"/>
                  </a:srgbClr>
                </a:solidFill>
              </a:rPr>
              <a:t>Physical optimizations not supported</a:t>
            </a:r>
          </a:p>
          <a:p>
            <a:pPr lvl="1">
              <a:lnSpc>
                <a:spcPct val="100000"/>
              </a:lnSpc>
              <a:tabLst>
                <a:tab pos="1597025" algn="l"/>
              </a:tabLst>
            </a:pPr>
            <a:r>
              <a:rPr lang="en-NZ" dirty="0"/>
              <a:t>File Groups, Partitions etc…</a:t>
            </a:r>
          </a:p>
          <a:p>
            <a:pPr lvl="1">
              <a:lnSpc>
                <a:spcPct val="100000"/>
              </a:lnSpc>
            </a:pPr>
            <a:endParaRPr lang="en-NZ" sz="2400" dirty="0"/>
          </a:p>
          <a:p>
            <a:pPr>
              <a:lnSpc>
                <a:spcPct val="100000"/>
              </a:lnSpc>
              <a:tabLst>
                <a:tab pos="1828800" algn="l"/>
              </a:tabLst>
            </a:pPr>
            <a:r>
              <a:rPr lang="en-NZ" sz="3600" dirty="0">
                <a:solidFill>
                  <a:srgbClr val="00B0F0">
                    <a:alpha val="99000"/>
                  </a:srgbClr>
                </a:solidFill>
              </a:rPr>
              <a:t>Transparently manages physical storage</a:t>
            </a:r>
          </a:p>
        </p:txBody>
      </p:sp>
      <p:sp>
        <p:nvSpPr>
          <p:cNvPr id="6" name="Freeform 83"/>
          <p:cNvSpPr>
            <a:spLocks noEditPoints="1"/>
          </p:cNvSpPr>
          <p:nvPr/>
        </p:nvSpPr>
        <p:spPr bwMode="black">
          <a:xfrm>
            <a:off x="8276241" y="1571171"/>
            <a:ext cx="3213929" cy="3392716"/>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4359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Block</a:t>
            </a:r>
            <a:r>
              <a:rPr lang="en-US" dirty="0" smtClean="0">
                <a:solidFill>
                  <a:schemeClr val="bg1"/>
                </a:solidFill>
              </a:rPr>
              <a:t> </a:t>
            </a:r>
            <a:r>
              <a:rPr lang="en-US" dirty="0" smtClean="0">
                <a:solidFill>
                  <a:schemeClr val="bg1">
                    <a:alpha val="99000"/>
                  </a:schemeClr>
                </a:solidFill>
              </a:rPr>
              <a:t>Services</a:t>
            </a:r>
            <a:endParaRPr lang="en-US" dirty="0">
              <a:solidFill>
                <a:schemeClr val="bg1">
                  <a:alpha val="99000"/>
                </a:schemeClr>
              </a:solidFill>
            </a:endParaRPr>
          </a:p>
        </p:txBody>
      </p:sp>
      <p:sp>
        <p:nvSpPr>
          <p:cNvPr id="19" name="Content Placeholder 2"/>
          <p:cNvSpPr txBox="1">
            <a:spLocks/>
          </p:cNvSpPr>
          <p:nvPr/>
        </p:nvSpPr>
        <p:spPr>
          <a:xfrm>
            <a:off x="3921315" y="3028951"/>
            <a:ext cx="7754112"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Authn support using multiple identity providers</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Easily integrate Live ID, Facebook, Yahoo, Google, &amp; AD</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Support for industry standards and existing .NET APIs</a:t>
            </a:r>
          </a:p>
        </p:txBody>
      </p:sp>
      <p:sp>
        <p:nvSpPr>
          <p:cNvPr id="20" name="Content Placeholder 2"/>
          <p:cNvSpPr txBox="1">
            <a:spLocks/>
          </p:cNvSpPr>
          <p:nvPr/>
        </p:nvSpPr>
        <p:spPr>
          <a:xfrm>
            <a:off x="3919729" y="4749801"/>
            <a:ext cx="7754112"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Messaging &amp; connectivity for building distributed </a:t>
            </a:r>
            <a:br>
              <a:rPr lang="en-US" sz="1800" spc="-51" dirty="0">
                <a:solidFill>
                  <a:schemeClr val="bg1">
                    <a:alpha val="99000"/>
                  </a:schemeClr>
                </a:solidFill>
                <a:latin typeface="+mn-lt"/>
                <a:cs typeface="Segoe UI" pitchFamily="34" charset="0"/>
              </a:rPr>
            </a:br>
            <a:r>
              <a:rPr lang="en-US" sz="1800" spc="-51" dirty="0">
                <a:solidFill>
                  <a:schemeClr val="bg1">
                    <a:alpha val="99000"/>
                  </a:schemeClr>
                </a:solidFill>
                <a:latin typeface="+mn-lt"/>
                <a:cs typeface="Segoe UI" pitchFamily="34" charset="0"/>
              </a:rPr>
              <a:t>and loosely-coupled apps in the cloud</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Enables hybrid apps across both on-premises &amp; the cloud</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Queues &amp; Topics for persistence &amp; pub/sub messaging</a:t>
            </a:r>
          </a:p>
        </p:txBody>
      </p:sp>
      <p:sp>
        <p:nvSpPr>
          <p:cNvPr id="21" name="Content Placeholder 2"/>
          <p:cNvSpPr txBox="1">
            <a:spLocks/>
          </p:cNvSpPr>
          <p:nvPr/>
        </p:nvSpPr>
        <p:spPr>
          <a:xfrm>
            <a:off x="3921951" y="1308101"/>
            <a:ext cx="7754112"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Distributed, in-memory cache for Windows Azure apps</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Session state provider for Windows Azure applications</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.NET client library for caching data</a:t>
            </a:r>
          </a:p>
        </p:txBody>
      </p:sp>
      <p:grpSp>
        <p:nvGrpSpPr>
          <p:cNvPr id="18" name="Group 17"/>
          <p:cNvGrpSpPr/>
          <p:nvPr/>
        </p:nvGrpSpPr>
        <p:grpSpPr>
          <a:xfrm>
            <a:off x="638416" y="3236008"/>
            <a:ext cx="2657524" cy="910925"/>
            <a:chOff x="638416" y="3068828"/>
            <a:chExt cx="2657524" cy="910925"/>
          </a:xfrm>
        </p:grpSpPr>
        <p:sp>
          <p:nvSpPr>
            <p:cNvPr id="10" name="TextBox 9"/>
            <p:cNvSpPr txBox="1"/>
            <p:nvPr/>
          </p:nvSpPr>
          <p:spPr>
            <a:xfrm>
              <a:off x="1650020" y="3191845"/>
              <a:ext cx="1645920" cy="787908"/>
            </a:xfrm>
            <a:prstGeom prst="rect">
              <a:avLst/>
            </a:prstGeom>
            <a:noFill/>
          </p:spPr>
          <p:txBody>
            <a:bodyPr wrap="square" lIns="0" tIns="0" rIns="0" bIns="0" rtlCol="0">
              <a:spAutoFit/>
            </a:bodyPr>
            <a:lstStyle/>
            <a:p>
              <a:pPr>
                <a:lnSpc>
                  <a:spcPct val="80000"/>
                </a:lnSpc>
              </a:pPr>
              <a:r>
                <a:rPr lang="en-US" sz="3200" spc="-100" dirty="0">
                  <a:solidFill>
                    <a:schemeClr val="bg1">
                      <a:alpha val="99000"/>
                    </a:schemeClr>
                  </a:solidFill>
                  <a:latin typeface="Segoe UI" pitchFamily="34" charset="0"/>
                  <a:ea typeface="Segoe UI" pitchFamily="34" charset="0"/>
                  <a:cs typeface="Segoe UI" pitchFamily="34" charset="0"/>
                </a:rPr>
                <a:t>Access Control</a:t>
              </a:r>
            </a:p>
          </p:txBody>
        </p:sp>
        <p:pic>
          <p:nvPicPr>
            <p:cNvPr id="22" name="Picture 21" descr="access control.png"/>
            <p:cNvPicPr>
              <a:picLocks noChangeAspect="1"/>
            </p:cNvPicPr>
            <p:nvPr/>
          </p:nvPicPr>
          <p:blipFill>
            <a:blip r:embed="rId3">
              <a:grayscl/>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638416" y="3068828"/>
              <a:ext cx="761905" cy="749206"/>
            </a:xfrm>
            <a:prstGeom prst="rect">
              <a:avLst/>
            </a:prstGeom>
          </p:spPr>
        </p:pic>
      </p:grpSp>
      <p:grpSp>
        <p:nvGrpSpPr>
          <p:cNvPr id="17" name="Group 16"/>
          <p:cNvGrpSpPr/>
          <p:nvPr/>
        </p:nvGrpSpPr>
        <p:grpSpPr>
          <a:xfrm>
            <a:off x="670567" y="1563228"/>
            <a:ext cx="2625373" cy="838094"/>
            <a:chOff x="670567" y="1693377"/>
            <a:chExt cx="2625373" cy="838094"/>
          </a:xfrm>
        </p:grpSpPr>
        <p:sp>
          <p:nvSpPr>
            <p:cNvPr id="4" name="TextBox 3"/>
            <p:cNvSpPr txBox="1"/>
            <p:nvPr/>
          </p:nvSpPr>
          <p:spPr>
            <a:xfrm>
              <a:off x="1650020" y="1814410"/>
              <a:ext cx="1645920" cy="492443"/>
            </a:xfrm>
            <a:prstGeom prst="rect">
              <a:avLst/>
            </a:prstGeom>
            <a:noFill/>
          </p:spPr>
          <p:txBody>
            <a:bodyPr wrap="square" lIns="0" tIns="0" rIns="0" bIns="0" rtlCol="0">
              <a:spAutoFit/>
            </a:bodyPr>
            <a:lstStyle/>
            <a:p>
              <a:r>
                <a:rPr lang="en-US" sz="3200" spc="-100" dirty="0">
                  <a:solidFill>
                    <a:schemeClr val="bg1">
                      <a:alpha val="99000"/>
                    </a:schemeClr>
                  </a:solidFill>
                  <a:latin typeface="Segoe UI" pitchFamily="34" charset="0"/>
                  <a:ea typeface="Segoe UI" pitchFamily="34" charset="0"/>
                  <a:cs typeface="Segoe UI" pitchFamily="34" charset="0"/>
                </a:rPr>
                <a:t>Caching</a:t>
              </a:r>
            </a:p>
          </p:txBody>
        </p:sp>
        <p:pic>
          <p:nvPicPr>
            <p:cNvPr id="23" name="Picture 22" descr="caching.png"/>
            <p:cNvPicPr>
              <a:picLocks noChangeAspect="1"/>
            </p:cNvPicPr>
            <p:nvPr/>
          </p:nvPicPr>
          <p:blipFill>
            <a:blip r:embed="rId5">
              <a:grayscl/>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670567" y="1693377"/>
              <a:ext cx="660319" cy="838094"/>
            </a:xfrm>
            <a:prstGeom prst="rect">
              <a:avLst/>
            </a:prstGeom>
          </p:spPr>
        </p:pic>
      </p:grpSp>
      <p:grpSp>
        <p:nvGrpSpPr>
          <p:cNvPr id="27" name="Group 26"/>
          <p:cNvGrpSpPr/>
          <p:nvPr/>
        </p:nvGrpSpPr>
        <p:grpSpPr>
          <a:xfrm>
            <a:off x="590964" y="4888332"/>
            <a:ext cx="3328764" cy="787302"/>
            <a:chOff x="590964" y="4829102"/>
            <a:chExt cx="3328764" cy="787302"/>
          </a:xfrm>
        </p:grpSpPr>
        <p:sp>
          <p:nvSpPr>
            <p:cNvPr id="11" name="TextBox 10"/>
            <p:cNvSpPr txBox="1"/>
            <p:nvPr/>
          </p:nvSpPr>
          <p:spPr>
            <a:xfrm>
              <a:off x="1650019" y="5060837"/>
              <a:ext cx="2269709" cy="393954"/>
            </a:xfrm>
            <a:prstGeom prst="rect">
              <a:avLst/>
            </a:prstGeom>
            <a:noFill/>
          </p:spPr>
          <p:txBody>
            <a:bodyPr wrap="square" lIns="0" tIns="0" rIns="0" bIns="0" rtlCol="0">
              <a:spAutoFit/>
            </a:bodyPr>
            <a:lstStyle/>
            <a:p>
              <a:pPr>
                <a:lnSpc>
                  <a:spcPct val="80000"/>
                </a:lnSpc>
              </a:pPr>
              <a:r>
                <a:rPr lang="en-US" sz="3200" spc="-100" dirty="0">
                  <a:solidFill>
                    <a:schemeClr val="bg1">
                      <a:alpha val="99000"/>
                    </a:schemeClr>
                  </a:solidFill>
                  <a:latin typeface="Segoe UI" pitchFamily="34" charset="0"/>
                  <a:ea typeface="Segoe UI" pitchFamily="34" charset="0"/>
                  <a:cs typeface="Segoe UI" pitchFamily="34" charset="0"/>
                </a:rPr>
                <a:t>Service </a:t>
              </a:r>
              <a:r>
                <a:rPr lang="en-US" sz="3200" spc="-100" dirty="0" smtClean="0">
                  <a:solidFill>
                    <a:schemeClr val="bg1">
                      <a:alpha val="99000"/>
                    </a:schemeClr>
                  </a:solidFill>
                  <a:latin typeface="Segoe UI" pitchFamily="34" charset="0"/>
                  <a:ea typeface="Segoe UI" pitchFamily="34" charset="0"/>
                  <a:cs typeface="Segoe UI" pitchFamily="34" charset="0"/>
                </a:rPr>
                <a:t>Bus</a:t>
              </a:r>
              <a:endParaRPr lang="en-US" sz="3200" spc="-100" dirty="0">
                <a:solidFill>
                  <a:schemeClr val="bg1">
                    <a:alpha val="99000"/>
                  </a:schemeClr>
                </a:solidFill>
                <a:latin typeface="Segoe UI" pitchFamily="34" charset="0"/>
                <a:ea typeface="Segoe UI" pitchFamily="34" charset="0"/>
                <a:cs typeface="Segoe UI" pitchFamily="34" charset="0"/>
              </a:endParaRPr>
            </a:p>
          </p:txBody>
        </p:sp>
        <p:pic>
          <p:nvPicPr>
            <p:cNvPr id="24" name="Picture 23" descr="service bus.png"/>
            <p:cNvPicPr>
              <a:picLocks noChangeAspect="1"/>
            </p:cNvPicPr>
            <p:nvPr/>
          </p:nvPicPr>
          <p:blipFill>
            <a:blip r:embed="rId7">
              <a:grayscl/>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590964" y="4829102"/>
              <a:ext cx="838095" cy="787302"/>
            </a:xfrm>
            <a:prstGeom prst="rect">
              <a:avLst/>
            </a:prstGeom>
          </p:spPr>
        </p:pic>
      </p:grpSp>
      <p:cxnSp>
        <p:nvCxnSpPr>
          <p:cNvPr id="28" name="Straight Connector 27"/>
          <p:cNvCxnSpPr/>
          <p:nvPr/>
        </p:nvCxnSpPr>
        <p:spPr>
          <a:xfrm>
            <a:off x="0" y="2924473"/>
            <a:ext cx="1218882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0" y="4602144"/>
            <a:ext cx="1218882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25199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smtClean="0">
                <a:solidFill>
                  <a:schemeClr val="bg1">
                    <a:alpha val="99000"/>
                  </a:schemeClr>
                </a:solidFill>
              </a:rPr>
              <a:t>Services</a:t>
            </a:r>
            <a:endParaRPr lang="en-US" dirty="0">
              <a:solidFill>
                <a:schemeClr val="bg1">
                  <a:alpha val="99000"/>
                </a:schemeClr>
              </a:solidFill>
            </a:endParaRPr>
          </a:p>
        </p:txBody>
      </p:sp>
      <p:sp>
        <p:nvSpPr>
          <p:cNvPr id="20" name="Content Placeholder 2"/>
          <p:cNvSpPr txBox="1">
            <a:spLocks/>
          </p:cNvSpPr>
          <p:nvPr/>
        </p:nvSpPr>
        <p:spPr>
          <a:xfrm>
            <a:off x="3935896" y="3920294"/>
            <a:ext cx="7740167"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Synchronize data from on-premises SQL Server to/from SQL Azure in the cloud</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Synchronize data between SQL Azure databases potentially in different data centers</a:t>
            </a:r>
          </a:p>
        </p:txBody>
      </p:sp>
      <p:sp>
        <p:nvSpPr>
          <p:cNvPr id="21" name="Content Placeholder 2"/>
          <p:cNvSpPr txBox="1">
            <a:spLocks/>
          </p:cNvSpPr>
          <p:nvPr/>
        </p:nvSpPr>
        <p:spPr>
          <a:xfrm>
            <a:off x="3921133" y="1446213"/>
            <a:ext cx="7754929" cy="1526572"/>
          </a:xfrm>
          <a:prstGeom prst="rect">
            <a:avLst/>
          </a:prstGeom>
        </p:spPr>
        <p:txBody>
          <a:bodyPr vert="horz" lIns="121899" tIns="60949" rIns="121899" bIns="60949" rtlCol="0" anchor="t"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SQL Server Reporting provided as a service </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Reports authored using existing tools (BIDS) </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Reports can include rich Data Visualizations (Maps, Charts, Tablix) </a:t>
            </a:r>
            <a:r>
              <a:rPr lang="en-US" sz="1800" spc="-51" dirty="0" smtClean="0">
                <a:solidFill>
                  <a:schemeClr val="bg1">
                    <a:alpha val="99000"/>
                  </a:schemeClr>
                </a:solidFill>
                <a:latin typeface="Segoe UI"/>
                <a:cs typeface="Segoe UI" pitchFamily="34" charset="0"/>
              </a:rPr>
              <a:t/>
            </a:r>
            <a:br>
              <a:rPr lang="en-US" sz="1800" spc="-51" dirty="0" smtClean="0">
                <a:solidFill>
                  <a:schemeClr val="bg1">
                    <a:alpha val="99000"/>
                  </a:schemeClr>
                </a:solidFill>
                <a:latin typeface="Segoe UI"/>
                <a:cs typeface="Segoe UI" pitchFamily="34" charset="0"/>
              </a:rPr>
            </a:br>
            <a:r>
              <a:rPr lang="en-US" sz="1800" spc="-51" dirty="0" smtClean="0">
                <a:solidFill>
                  <a:schemeClr val="bg1">
                    <a:alpha val="99000"/>
                  </a:schemeClr>
                </a:solidFill>
                <a:latin typeface="Segoe UI"/>
                <a:cs typeface="Segoe UI" pitchFamily="34" charset="0"/>
              </a:rPr>
              <a:t>and </a:t>
            </a:r>
            <a:r>
              <a:rPr lang="en-US" sz="1800" spc="-51" dirty="0">
                <a:solidFill>
                  <a:schemeClr val="bg1">
                    <a:alpha val="99000"/>
                  </a:schemeClr>
                </a:solidFill>
                <a:latin typeface="Segoe UI"/>
                <a:cs typeface="Segoe UI" pitchFamily="34" charset="0"/>
              </a:rPr>
              <a:t>exported to variety of formats </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Directly viewed in the browser or rendered as part of an app using the Reporting Viewer control</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Web Service interface to render &amp; manage reports</a:t>
            </a:r>
          </a:p>
        </p:txBody>
      </p:sp>
      <p:grpSp>
        <p:nvGrpSpPr>
          <p:cNvPr id="3" name="Group 2"/>
          <p:cNvGrpSpPr/>
          <p:nvPr/>
        </p:nvGrpSpPr>
        <p:grpSpPr>
          <a:xfrm>
            <a:off x="696781" y="1768614"/>
            <a:ext cx="3040331" cy="666474"/>
            <a:chOff x="696781" y="1768614"/>
            <a:chExt cx="3040331" cy="666474"/>
          </a:xfrm>
        </p:grpSpPr>
        <p:sp>
          <p:nvSpPr>
            <p:cNvPr id="4" name="TextBox 3"/>
            <p:cNvSpPr txBox="1"/>
            <p:nvPr/>
          </p:nvSpPr>
          <p:spPr>
            <a:xfrm>
              <a:off x="1650019" y="1784741"/>
              <a:ext cx="2087093" cy="492443"/>
            </a:xfrm>
            <a:prstGeom prst="rect">
              <a:avLst/>
            </a:prstGeom>
            <a:noFill/>
          </p:spPr>
          <p:txBody>
            <a:bodyPr wrap="square" lIns="0" tIns="0" rIns="0" bIns="0" rtlCol="0">
              <a:spAutoFit/>
            </a:bodyPr>
            <a:lstStyle/>
            <a:p>
              <a:r>
                <a:rPr lang="en-US" sz="3200" spc="-100" dirty="0" smtClean="0">
                  <a:solidFill>
                    <a:srgbClr val="FFFFFF">
                      <a:alpha val="99000"/>
                    </a:srgbClr>
                  </a:solidFill>
                  <a:latin typeface="Segoe UI" pitchFamily="34" charset="0"/>
                  <a:ea typeface="Segoe UI" pitchFamily="34" charset="0"/>
                  <a:cs typeface="Segoe UI" pitchFamily="34" charset="0"/>
                </a:rPr>
                <a:t>Reporting</a:t>
              </a:r>
              <a:endParaRPr lang="en-US" sz="3200" spc="-100" dirty="0">
                <a:solidFill>
                  <a:srgbClr val="FFFFFF">
                    <a:alpha val="99000"/>
                  </a:srgbClr>
                </a:solidFill>
                <a:latin typeface="Segoe UI" pitchFamily="34" charset="0"/>
                <a:ea typeface="Segoe UI" pitchFamily="34" charset="0"/>
                <a:cs typeface="Segoe UI" pitchFamily="34" charset="0"/>
              </a:endParaRPr>
            </a:p>
          </p:txBody>
        </p:sp>
        <p:sp>
          <p:nvSpPr>
            <p:cNvPr id="6" name="Freeform 5"/>
            <p:cNvSpPr>
              <a:spLocks noEditPoints="1"/>
            </p:cNvSpPr>
            <p:nvPr/>
          </p:nvSpPr>
          <p:spPr bwMode="auto">
            <a:xfrm>
              <a:off x="696781" y="1768614"/>
              <a:ext cx="755914" cy="666474"/>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p:cNvGrpSpPr/>
          <p:nvPr/>
        </p:nvGrpSpPr>
        <p:grpSpPr>
          <a:xfrm>
            <a:off x="676351" y="4243031"/>
            <a:ext cx="3060761" cy="655978"/>
            <a:chOff x="676351" y="4243031"/>
            <a:chExt cx="3060761" cy="655978"/>
          </a:xfrm>
        </p:grpSpPr>
        <p:sp>
          <p:nvSpPr>
            <p:cNvPr id="11" name="TextBox 10"/>
            <p:cNvSpPr txBox="1"/>
            <p:nvPr/>
          </p:nvSpPr>
          <p:spPr>
            <a:xfrm>
              <a:off x="1650020" y="4426721"/>
              <a:ext cx="2087092" cy="393954"/>
            </a:xfrm>
            <a:prstGeom prst="rect">
              <a:avLst/>
            </a:prstGeom>
            <a:noFill/>
          </p:spPr>
          <p:txBody>
            <a:bodyPr wrap="square" lIns="0" tIns="0" rIns="0" bIns="0" rtlCol="0">
              <a:spAutoFit/>
            </a:bodyPr>
            <a:lstStyle/>
            <a:p>
              <a:pPr>
                <a:lnSpc>
                  <a:spcPct val="80000"/>
                </a:lnSpc>
              </a:pPr>
              <a:r>
                <a:rPr lang="en-US" sz="3200" spc="-100" dirty="0" smtClean="0">
                  <a:solidFill>
                    <a:srgbClr val="FFFFFF">
                      <a:alpha val="99000"/>
                    </a:srgbClr>
                  </a:solidFill>
                  <a:latin typeface="Segoe UI" pitchFamily="34" charset="0"/>
                  <a:ea typeface="Segoe UI" pitchFamily="34" charset="0"/>
                  <a:cs typeface="Segoe UI" pitchFamily="34" charset="0"/>
                </a:rPr>
                <a:t>Data Sync</a:t>
              </a:r>
              <a:endParaRPr lang="en-US" sz="3200" spc="-100" dirty="0">
                <a:solidFill>
                  <a:srgbClr val="FFFFFF">
                    <a:alpha val="99000"/>
                  </a:srgbClr>
                </a:solidFill>
                <a:latin typeface="Segoe UI" pitchFamily="34" charset="0"/>
                <a:ea typeface="Segoe UI" pitchFamily="34" charset="0"/>
                <a:cs typeface="Segoe UI" pitchFamily="34" charset="0"/>
              </a:endParaRPr>
            </a:p>
          </p:txBody>
        </p:sp>
        <p:grpSp>
          <p:nvGrpSpPr>
            <p:cNvPr id="7" name="Group 6"/>
            <p:cNvGrpSpPr/>
            <p:nvPr/>
          </p:nvGrpSpPr>
          <p:grpSpPr>
            <a:xfrm>
              <a:off x="676351" y="4243031"/>
              <a:ext cx="806322" cy="655978"/>
              <a:chOff x="1936722" y="3210339"/>
              <a:chExt cx="1123974" cy="914402"/>
            </a:xfrm>
          </p:grpSpPr>
          <p:sp>
            <p:nvSpPr>
              <p:cNvPr id="29" name="Freeform 86"/>
              <p:cNvSpPr>
                <a:spLocks noEditPoints="1"/>
              </p:cNvSpPr>
              <p:nvPr/>
            </p:nvSpPr>
            <p:spPr bwMode="black">
              <a:xfrm>
                <a:off x="1936722" y="3299520"/>
                <a:ext cx="820679" cy="825221"/>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0" name="Oval 87"/>
              <p:cNvSpPr>
                <a:spLocks noChangeArrowheads="1"/>
              </p:cNvSpPr>
              <p:nvPr/>
            </p:nvSpPr>
            <p:spPr bwMode="black">
              <a:xfrm>
                <a:off x="2270941" y="3650298"/>
                <a:ext cx="152242" cy="15220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1" name="Freeform 88"/>
              <p:cNvSpPr>
                <a:spLocks noEditPoints="1"/>
              </p:cNvSpPr>
              <p:nvPr/>
            </p:nvSpPr>
            <p:spPr bwMode="black">
              <a:xfrm>
                <a:off x="2644409" y="3210339"/>
                <a:ext cx="416287" cy="448283"/>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cxnSp>
        <p:nvCxnSpPr>
          <p:cNvPr id="14" name="Straight Connector 13"/>
          <p:cNvCxnSpPr/>
          <p:nvPr/>
        </p:nvCxnSpPr>
        <p:spPr>
          <a:xfrm>
            <a:off x="0" y="3778583"/>
            <a:ext cx="12188825"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7994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rgbClr val="00B0F0"/>
                </a:solidFill>
              </a:rPr>
              <a:t>Scenarios</a:t>
            </a:r>
            <a:endParaRPr lang="en-US" dirty="0">
              <a:solidFill>
                <a:srgbClr val="00B0F0"/>
              </a:solidFill>
            </a:endParaRPr>
          </a:p>
        </p:txBody>
      </p:sp>
      <p:sp>
        <p:nvSpPr>
          <p:cNvPr id="3" name="Content Placeholder 2"/>
          <p:cNvSpPr>
            <a:spLocks noGrp="1"/>
          </p:cNvSpPr>
          <p:nvPr>
            <p:ph type="body" sz="quarter" idx="10"/>
          </p:nvPr>
        </p:nvSpPr>
        <p:spPr>
          <a:xfrm>
            <a:off x="1326382" y="1447800"/>
            <a:ext cx="5617029" cy="2639184"/>
          </a:xfrm>
        </p:spPr>
        <p:txBody>
          <a:bodyPr/>
          <a:lstStyle/>
          <a:p>
            <a:pPr>
              <a:lnSpc>
                <a:spcPct val="100000"/>
              </a:lnSpc>
            </a:pPr>
            <a:r>
              <a:rPr lang="en-US" sz="2400" dirty="0" smtClean="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smtClean="0">
                <a:latin typeface="Segoe UI Light" pitchFamily="34" charset="0"/>
              </a:rPr>
              <a:t>Scalability</a:t>
            </a:r>
          </a:p>
          <a:p>
            <a:pPr lvl="1">
              <a:lnSpc>
                <a:spcPct val="100000"/>
              </a:lnSpc>
            </a:pPr>
            <a:r>
              <a:rPr lang="en-US" sz="4000" dirty="0" smtClean="0">
                <a:latin typeface="Segoe UI Light" pitchFamily="34" charset="0"/>
              </a:rPr>
              <a:t>Availability</a:t>
            </a:r>
          </a:p>
          <a:p>
            <a:pPr lvl="1">
              <a:lnSpc>
                <a:spcPct val="100000"/>
              </a:lnSpc>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3562514"/>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400" dirty="0" smtClean="0">
                <a:solidFill>
                  <a:srgbClr val="00B0F0">
                    <a:alpha val="99000"/>
                  </a:srgbClr>
                </a:solidFill>
                <a:ea typeface="Segoe UI" pitchFamily="34" charset="0"/>
                <a:cs typeface="Segoe UI" pitchFamily="34" charset="0"/>
              </a:rPr>
              <a:t>Common </a:t>
            </a:r>
            <a:r>
              <a:rPr lang="en-US" sz="2400" dirty="0">
                <a:solidFill>
                  <a:srgbClr val="00B0F0">
                    <a:alpha val="99000"/>
                  </a:srgbClr>
                </a:solidFill>
                <a:ea typeface="Segoe UI" pitchFamily="34" charset="0"/>
                <a:cs typeface="Segoe UI" pitchFamily="34" charset="0"/>
              </a:rPr>
              <a:t>Application </a:t>
            </a:r>
            <a:r>
              <a:rPr lang="en-US" sz="2400" dirty="0" smtClean="0">
                <a:solidFill>
                  <a:srgbClr val="00B0F0">
                    <a:alpha val="99000"/>
                  </a:srgbClr>
                </a:solidFill>
                <a:ea typeface="Segoe UI" pitchFamily="34" charset="0"/>
                <a:cs typeface="Segoe UI" pitchFamily="34" charset="0"/>
              </a:rPr>
              <a:t>Uses:</a:t>
            </a:r>
            <a:endParaRPr lang="en-US" sz="2400" dirty="0">
              <a:solidFill>
                <a:srgbClr val="00B0F0">
                  <a:alpha val="99000"/>
                </a:srgbClr>
              </a:solidFill>
              <a:ea typeface="Segoe UI" pitchFamily="34" charset="0"/>
              <a:cs typeface="Segoe UI" pitchFamily="34" charset="0"/>
            </a:endParaRPr>
          </a:p>
          <a:p>
            <a:pPr lvl="1">
              <a:lnSpc>
                <a:spcPct val="100000"/>
              </a:lnSpc>
            </a:pPr>
            <a:r>
              <a:rPr lang="en-US" sz="4000" dirty="0">
                <a:latin typeface="Segoe UI Light" pitchFamily="34" charset="0"/>
              </a:rPr>
              <a:t>Web Sites</a:t>
            </a:r>
          </a:p>
          <a:p>
            <a:pPr lvl="1">
              <a:lnSpc>
                <a:spcPct val="100000"/>
              </a:lnSpc>
            </a:pPr>
            <a:r>
              <a:rPr lang="en-US" sz="4000" dirty="0">
                <a:latin typeface="Segoe UI Light" pitchFamily="34" charset="0"/>
              </a:rPr>
              <a:t>Compute Intensive apps</a:t>
            </a:r>
          </a:p>
          <a:p>
            <a:pPr lvl="1">
              <a:lnSpc>
                <a:spcPct val="100000"/>
              </a:lnSpc>
            </a:pPr>
            <a:r>
              <a:rPr lang="en-US" sz="4000" dirty="0">
                <a:latin typeface="Segoe UI Light" pitchFamily="34" charset="0"/>
              </a:rPr>
              <a:t>Device Applications</a:t>
            </a:r>
          </a:p>
          <a:p>
            <a:pPr lvl="1">
              <a:lnSpc>
                <a:spcPct val="100000"/>
              </a:lnSpc>
            </a:pPr>
            <a:r>
              <a:rPr lang="en-US" sz="4000" dirty="0">
                <a:latin typeface="Segoe UI Light" pitchFamily="34" charset="0"/>
              </a:rPr>
              <a:t>Web APIs</a:t>
            </a:r>
          </a:p>
          <a:p>
            <a:pPr lvl="1">
              <a:lnSpc>
                <a:spcPct val="100000"/>
              </a:lnSpc>
            </a:pPr>
            <a:r>
              <a:rPr lang="en-US" sz="4000" dirty="0">
                <a:latin typeface="Segoe UI Light" pitchFamily="34" charset="0"/>
              </a:rPr>
              <a:t>Social Games</a:t>
            </a:r>
          </a:p>
        </p:txBody>
      </p:sp>
    </p:spTree>
    <p:extLst>
      <p:ext uri="{BB962C8B-B14F-4D97-AF65-F5344CB8AC3E}">
        <p14:creationId xmlns:p14="http://schemas.microsoft.com/office/powerpoint/2010/main" val="75545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server3\InternalBin\Resource DVD\DVD_ART36\Artwork_Imagery\Icons - Illustrations\Maps Globes\world map Transparent blue.png"/>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3" y="2200276"/>
            <a:ext cx="4799013" cy="3878227"/>
          </a:xfrm>
          <a:prstGeom prst="rect">
            <a:avLst/>
          </a:prstGeom>
          <a:noFill/>
        </p:spPr>
      </p:pic>
      <p:pic>
        <p:nvPicPr>
          <p:cNvPr id="7" name="Picture 6" descr="\\server3\InternalBin\Resource DVD\DVD_ART36\Artwork_Imagery\Icons - Illustrations\Maps Globes\world map Transparent blue.png"/>
          <p:cNvPicPr>
            <a:picLocks noChangeAspect="1" noChangeArrowheads="1"/>
          </p:cNvPicPr>
          <p:nvPr/>
        </p:nvPicPr>
        <p:blipFill>
          <a:blip r:embed="rId5" cstate="screen">
            <a:duotone>
              <a:prstClr val="black"/>
              <a:schemeClr val="tx2">
                <a:tint val="45000"/>
                <a:satMod val="400000"/>
              </a:schemeClr>
            </a:duotone>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810126" y="2209801"/>
            <a:ext cx="2590800" cy="3878227"/>
          </a:xfrm>
          <a:prstGeom prst="rect">
            <a:avLst/>
          </a:prstGeom>
          <a:noFill/>
        </p:spPr>
      </p:pic>
      <p:pic>
        <p:nvPicPr>
          <p:cNvPr id="8" name="Picture 6" descr="\\server3\InternalBin\Resource DVD\DVD_ART36\Artwork_Imagery\Icons - Illustrations\Maps Globes\world map Transparent blue.png"/>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rcRect r="-1748"/>
          <a:stretch>
            <a:fillRect/>
          </a:stretch>
        </p:blipFill>
        <p:spPr bwMode="auto">
          <a:xfrm>
            <a:off x="7410453" y="2209801"/>
            <a:ext cx="4778375" cy="3878227"/>
          </a:xfrm>
          <a:prstGeom prst="rect">
            <a:avLst/>
          </a:prstGeom>
          <a:noFill/>
        </p:spPr>
      </p:pic>
      <p:cxnSp>
        <p:nvCxnSpPr>
          <p:cNvPr id="25" name="Straight Connector 24"/>
          <p:cNvCxnSpPr/>
          <p:nvPr/>
        </p:nvCxnSpPr>
        <p:spPr>
          <a:xfrm>
            <a:off x="4810126" y="1271804"/>
            <a:ext cx="0" cy="5052596"/>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389812" y="1271804"/>
            <a:ext cx="0" cy="5052596"/>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Windows Azure </a:t>
            </a:r>
            <a:r>
              <a:rPr lang="en-US" dirty="0" smtClean="0">
                <a:solidFill>
                  <a:schemeClr val="accent2">
                    <a:alpha val="99000"/>
                  </a:schemeClr>
                </a:solidFill>
              </a:rPr>
              <a:t>Data Centers</a:t>
            </a:r>
            <a:endParaRPr lang="en-US" dirty="0">
              <a:solidFill>
                <a:schemeClr val="accent2">
                  <a:alpha val="99000"/>
                </a:schemeClr>
              </a:solidFill>
            </a:endParaRPr>
          </a:p>
        </p:txBody>
      </p:sp>
      <p:sp>
        <p:nvSpPr>
          <p:cNvPr id="9" name="Rectangle 8"/>
          <p:cNvSpPr/>
          <p:nvPr/>
        </p:nvSpPr>
        <p:spPr bwMode="auto">
          <a:xfrm>
            <a:off x="3" y="3781429"/>
            <a:ext cx="12188824" cy="3076575"/>
          </a:xfrm>
          <a:prstGeom prst="rect">
            <a:avLst/>
          </a:prstGeom>
          <a:gradFill flip="none" rotWithShape="1">
            <a:gsLst>
              <a:gs pos="0">
                <a:schemeClr val="bg1">
                  <a:alpha val="0"/>
                </a:schemeClr>
              </a:gs>
              <a:gs pos="46000">
                <a:schemeClr val="bg1">
                  <a:alpha val="20000"/>
                </a:schemeClr>
              </a:gs>
              <a:gs pos="100000">
                <a:schemeClr val="bg1">
                  <a:alpha val="45000"/>
                </a:schemeClr>
              </a:gs>
            </a:gsLst>
            <a:lin ang="5400000" scaled="0"/>
            <a:tileRec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a:endParaRPr lang="en-US" sz="3200" spc="-67" dirty="0">
              <a:gradFill>
                <a:gsLst>
                  <a:gs pos="0">
                    <a:srgbClr val="000000"/>
                  </a:gs>
                  <a:gs pos="100000">
                    <a:srgbClr val="000000"/>
                  </a:gs>
                </a:gsLst>
                <a:lin ang="5400000" scaled="0"/>
              </a:gradFill>
            </a:endParaRPr>
          </a:p>
        </p:txBody>
      </p:sp>
      <p:sp>
        <p:nvSpPr>
          <p:cNvPr id="10" name="TextBox 9"/>
          <p:cNvSpPr txBox="1">
            <a:spLocks noChangeArrowheads="1"/>
          </p:cNvSpPr>
          <p:nvPr/>
        </p:nvSpPr>
        <p:spPr bwMode="auto">
          <a:xfrm>
            <a:off x="283043" y="1271804"/>
            <a:ext cx="4460196" cy="492416"/>
          </a:xfrm>
          <a:prstGeom prst="rect">
            <a:avLst/>
          </a:prstGeom>
          <a:noFill/>
          <a:ln w="9525">
            <a:noFill/>
            <a:miter lim="800000"/>
            <a:headEnd/>
            <a:tailEnd/>
          </a:ln>
        </p:spPr>
        <p:txBody>
          <a:bodyPr wrap="square" lIns="121893" tIns="60947" rIns="121893" bIns="60947">
            <a:spAutoFit/>
          </a:bodyPr>
          <a:lstStyle/>
          <a:p>
            <a:pPr algn="ctr" eaLnBrk="0" hangingPunct="0"/>
            <a:r>
              <a:rPr lang="en-US" dirty="0">
                <a:solidFill>
                  <a:srgbClr val="00B0F0">
                    <a:alpha val="98824"/>
                  </a:srgbClr>
                </a:solidFill>
                <a:latin typeface="Segoe UI Light" pitchFamily="34" charset="0"/>
              </a:rPr>
              <a:t>North America Region </a:t>
            </a:r>
          </a:p>
        </p:txBody>
      </p:sp>
      <p:sp>
        <p:nvSpPr>
          <p:cNvPr id="11" name="TextBox 8"/>
          <p:cNvSpPr txBox="1">
            <a:spLocks noChangeArrowheads="1"/>
          </p:cNvSpPr>
          <p:nvPr/>
        </p:nvSpPr>
        <p:spPr bwMode="auto">
          <a:xfrm>
            <a:off x="5624870" y="4056433"/>
            <a:ext cx="2048718" cy="492443"/>
          </a:xfrm>
          <a:prstGeom prst="rect">
            <a:avLst/>
          </a:prstGeom>
          <a:noFill/>
          <a:ln w="9525">
            <a:noFill/>
            <a:miter lim="800000"/>
            <a:headEnd/>
            <a:tailEnd/>
          </a:ln>
        </p:spPr>
        <p:txBody>
          <a:bodyPr wrap="square" lIns="121893" tIns="60947" rIns="121893" bIns="60947">
            <a:spAutoFit/>
          </a:bodyPr>
          <a:lstStyle/>
          <a:p>
            <a:pPr eaLnBrk="0" hangingPunct="0"/>
            <a:endParaRPr lang="en-US" b="1" dirty="0">
              <a:effectLst>
                <a:outerShdw blurRad="38100" dist="38100" dir="2700000" algn="tl">
                  <a:srgbClr val="000000">
                    <a:alpha val="43137"/>
                  </a:srgbClr>
                </a:outerShdw>
              </a:effectLst>
              <a:latin typeface="+mj-lt"/>
            </a:endParaRPr>
          </a:p>
        </p:txBody>
      </p:sp>
      <p:sp>
        <p:nvSpPr>
          <p:cNvPr id="12" name="TextBox 9"/>
          <p:cNvSpPr txBox="1">
            <a:spLocks noChangeArrowheads="1"/>
          </p:cNvSpPr>
          <p:nvPr/>
        </p:nvSpPr>
        <p:spPr bwMode="auto">
          <a:xfrm>
            <a:off x="4640207" y="1280274"/>
            <a:ext cx="2862092" cy="492416"/>
          </a:xfrm>
          <a:prstGeom prst="rect">
            <a:avLst/>
          </a:prstGeom>
          <a:noFill/>
          <a:ln w="9525">
            <a:noFill/>
            <a:miter lim="800000"/>
            <a:headEnd/>
            <a:tailEnd/>
          </a:ln>
        </p:spPr>
        <p:txBody>
          <a:bodyPr wrap="square" lIns="121893" tIns="60947" rIns="121893" bIns="60947">
            <a:spAutoFit/>
          </a:bodyPr>
          <a:lstStyle/>
          <a:p>
            <a:pPr algn="ctr" eaLnBrk="0" hangingPunct="0"/>
            <a:r>
              <a:rPr lang="en-US" dirty="0" smtClean="0">
                <a:solidFill>
                  <a:schemeClr val="accent3">
                    <a:alpha val="98824"/>
                  </a:schemeClr>
                </a:solidFill>
                <a:latin typeface="Segoe UI Light" pitchFamily="34" charset="0"/>
              </a:rPr>
              <a:t>Europe Region </a:t>
            </a:r>
            <a:endParaRPr lang="en-US" dirty="0">
              <a:solidFill>
                <a:schemeClr val="accent3">
                  <a:alpha val="98824"/>
                </a:schemeClr>
              </a:solidFill>
              <a:latin typeface="Segoe UI Light" pitchFamily="34" charset="0"/>
            </a:endParaRPr>
          </a:p>
        </p:txBody>
      </p:sp>
      <p:sp>
        <p:nvSpPr>
          <p:cNvPr id="13" name="TextBox 9"/>
          <p:cNvSpPr txBox="1">
            <a:spLocks noChangeArrowheads="1"/>
          </p:cNvSpPr>
          <p:nvPr/>
        </p:nvSpPr>
        <p:spPr bwMode="auto">
          <a:xfrm>
            <a:off x="7856107" y="1297443"/>
            <a:ext cx="3663010" cy="492416"/>
          </a:xfrm>
          <a:prstGeom prst="rect">
            <a:avLst/>
          </a:prstGeom>
          <a:noFill/>
          <a:ln w="9525">
            <a:noFill/>
            <a:miter lim="800000"/>
            <a:headEnd/>
            <a:tailEnd/>
          </a:ln>
        </p:spPr>
        <p:txBody>
          <a:bodyPr wrap="square" lIns="121893" tIns="60947" rIns="121893" bIns="60947">
            <a:spAutoFit/>
          </a:bodyPr>
          <a:lstStyle/>
          <a:p>
            <a:pPr algn="ctr" eaLnBrk="0" hangingPunct="0"/>
            <a:r>
              <a:rPr lang="en-US" dirty="0">
                <a:solidFill>
                  <a:srgbClr val="92D050">
                    <a:alpha val="98824"/>
                  </a:srgbClr>
                </a:solidFill>
                <a:latin typeface="Segoe UI Light" pitchFamily="34" charset="0"/>
              </a:rPr>
              <a:t>Asia Pacific </a:t>
            </a:r>
            <a:r>
              <a:rPr lang="en-US" dirty="0" smtClean="0">
                <a:solidFill>
                  <a:srgbClr val="92D050">
                    <a:alpha val="98824"/>
                  </a:srgbClr>
                </a:solidFill>
                <a:latin typeface="Segoe UI Light" pitchFamily="34" charset="0"/>
              </a:rPr>
              <a:t>Region </a:t>
            </a:r>
            <a:endParaRPr lang="en-US" dirty="0">
              <a:solidFill>
                <a:srgbClr val="92D050">
                  <a:alpha val="98824"/>
                </a:srgbClr>
              </a:solidFill>
              <a:latin typeface="Segoe UI Light" pitchFamily="34" charset="0"/>
            </a:endParaRPr>
          </a:p>
        </p:txBody>
      </p:sp>
      <p:grpSp>
        <p:nvGrpSpPr>
          <p:cNvPr id="14" name="Group 78"/>
          <p:cNvGrpSpPr/>
          <p:nvPr/>
        </p:nvGrpSpPr>
        <p:grpSpPr>
          <a:xfrm>
            <a:off x="1" y="5313133"/>
            <a:ext cx="12188824" cy="1544870"/>
            <a:chOff x="1" y="5255075"/>
            <a:chExt cx="9143999" cy="1584795"/>
          </a:xfrm>
        </p:grpSpPr>
        <p:sp>
          <p:nvSpPr>
            <p:cNvPr id="16" name="Rectangle 15"/>
            <p:cNvSpPr/>
            <p:nvPr/>
          </p:nvSpPr>
          <p:spPr bwMode="invGray">
            <a:xfrm>
              <a:off x="1" y="5255075"/>
              <a:ext cx="9143999" cy="1584795"/>
            </a:xfrm>
            <a:prstGeom prst="rect">
              <a:avLst/>
            </a:prstGeom>
            <a:solidFill>
              <a:srgbClr val="00B0F0"/>
            </a:solidFill>
            <a:ln w="12700" cap="flat" cmpd="thickThin" algn="ctr">
              <a:noFill/>
              <a:prstDash val="solid"/>
            </a:ln>
            <a:effectLst/>
          </p:spPr>
          <p:txBody>
            <a:bodyPr rtlCol="0" anchor="ctr"/>
            <a:lstStyle/>
            <a:p>
              <a:pPr algn="ctr" defTabSz="1218936">
                <a:defRPr/>
              </a:pPr>
              <a:endParaRPr lang="en-US" sz="1500" kern="0" dirty="0">
                <a:solidFill>
                  <a:srgbClr val="000000"/>
                </a:solidFill>
                <a:latin typeface="+mj-lt"/>
              </a:endParaRPr>
            </a:p>
          </p:txBody>
        </p:sp>
        <p:sp>
          <p:nvSpPr>
            <p:cNvPr id="17" name="TextBox 16"/>
            <p:cNvSpPr txBox="1"/>
            <p:nvPr/>
          </p:nvSpPr>
          <p:spPr bwMode="invGray">
            <a:xfrm>
              <a:off x="695207" y="5395439"/>
              <a:ext cx="7730836" cy="620411"/>
            </a:xfrm>
            <a:prstGeom prst="rect">
              <a:avLst/>
            </a:prstGeom>
            <a:noFill/>
          </p:spPr>
          <p:txBody>
            <a:bodyPr wrap="square" tIns="182880" rtlCol="0">
              <a:spAutoFit/>
            </a:bodyPr>
            <a:lstStyle/>
            <a:p>
              <a:pPr marL="0" lvl="1" indent="-207388" algn="ctr">
                <a:lnSpc>
                  <a:spcPct val="90000"/>
                </a:lnSpc>
                <a:spcBef>
                  <a:spcPct val="0"/>
                </a:spcBef>
                <a:buClr>
                  <a:srgbClr val="FFC000"/>
                </a:buClr>
                <a:defRPr/>
              </a:pPr>
              <a:r>
                <a:rPr lang="en-US" sz="2700" b="1" dirty="0">
                  <a:solidFill>
                    <a:schemeClr val="bg1">
                      <a:alpha val="99000"/>
                    </a:schemeClr>
                  </a:solidFill>
                  <a:latin typeface="Segoe UI Semibold" pitchFamily="34" charset="0"/>
                </a:rPr>
                <a:t>6 datacenters across 3 continents</a:t>
              </a:r>
            </a:p>
          </p:txBody>
        </p:sp>
        <p:sp>
          <p:nvSpPr>
            <p:cNvPr id="18" name="Rectangle 17"/>
            <p:cNvSpPr/>
            <p:nvPr/>
          </p:nvSpPr>
          <p:spPr>
            <a:xfrm>
              <a:off x="685800" y="5953066"/>
              <a:ext cx="7924800" cy="678821"/>
            </a:xfrm>
            <a:prstGeom prst="rect">
              <a:avLst/>
            </a:prstGeom>
          </p:spPr>
          <p:txBody>
            <a:bodyPr wrap="square">
              <a:spAutoFit/>
            </a:bodyPr>
            <a:lstStyle/>
            <a:p>
              <a:pPr algn="ctr"/>
              <a:r>
                <a:rPr lang="en-US" dirty="0" smtClean="0">
                  <a:solidFill>
                    <a:schemeClr val="bg1">
                      <a:alpha val="99000"/>
                    </a:schemeClr>
                  </a:solidFill>
                </a:rPr>
                <a:t>Simply select your data center of choice when deploying an application</a:t>
              </a:r>
            </a:p>
            <a:p>
              <a:pPr algn="ctr"/>
              <a:r>
                <a:rPr lang="en-US" sz="1300" dirty="0">
                  <a:solidFill>
                    <a:schemeClr val="bg1">
                      <a:alpha val="99000"/>
                    </a:schemeClr>
                  </a:solidFill>
                  <a:latin typeface="+mj-lt"/>
                </a:rPr>
                <a:t>  </a:t>
              </a:r>
            </a:p>
          </p:txBody>
        </p:sp>
      </p:grpSp>
      <p:grpSp>
        <p:nvGrpSpPr>
          <p:cNvPr id="23" name="Group 22"/>
          <p:cNvGrpSpPr/>
          <p:nvPr/>
        </p:nvGrpSpPr>
        <p:grpSpPr>
          <a:xfrm>
            <a:off x="2051630" y="2888805"/>
            <a:ext cx="1786840" cy="536697"/>
            <a:chOff x="8718270" y="3152204"/>
            <a:chExt cx="2762610" cy="829780"/>
          </a:xfrm>
          <a:effectLst>
            <a:outerShdw blurRad="76200" dir="18900000" sy="23000" kx="-1200000" algn="bl" rotWithShape="0">
              <a:prstClr val="black">
                <a:alpha val="20000"/>
              </a:prstClr>
            </a:outerShdw>
          </a:effectLst>
        </p:grpSpPr>
        <p:grpSp>
          <p:nvGrpSpPr>
            <p:cNvPr id="20" name="Group 19"/>
            <p:cNvGrpSpPr/>
            <p:nvPr/>
          </p:nvGrpSpPr>
          <p:grpSpPr>
            <a:xfrm>
              <a:off x="8718270" y="3152204"/>
              <a:ext cx="2762610" cy="829780"/>
              <a:chOff x="8069942" y="-247775"/>
              <a:chExt cx="2762610" cy="829780"/>
            </a:xfrm>
          </p:grpSpPr>
          <p:sp>
            <p:nvSpPr>
              <p:cNvPr id="15" name="Rectangle 14"/>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9" name="Isosceles Triangle 18"/>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22" name="TextBox 21"/>
            <p:cNvSpPr txBox="1"/>
            <p:nvPr/>
          </p:nvSpPr>
          <p:spPr>
            <a:xfrm>
              <a:off x="8874018" y="3266409"/>
              <a:ext cx="2092349"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North Central US</a:t>
              </a:r>
            </a:p>
          </p:txBody>
        </p:sp>
      </p:grpSp>
      <p:grpSp>
        <p:nvGrpSpPr>
          <p:cNvPr id="44" name="Group 43"/>
          <p:cNvGrpSpPr/>
          <p:nvPr/>
        </p:nvGrpSpPr>
        <p:grpSpPr>
          <a:xfrm>
            <a:off x="2360612" y="3276600"/>
            <a:ext cx="1786840" cy="536697"/>
            <a:chOff x="8718270" y="3152204"/>
            <a:chExt cx="2762610" cy="829780"/>
          </a:xfrm>
          <a:effectLst>
            <a:outerShdw blurRad="76200" dir="18900000" sy="23000" kx="-1200000" algn="bl" rotWithShape="0">
              <a:prstClr val="black">
                <a:alpha val="20000"/>
              </a:prstClr>
            </a:outerShdw>
          </a:effectLst>
        </p:grpSpPr>
        <p:grpSp>
          <p:nvGrpSpPr>
            <p:cNvPr id="45" name="Group 44"/>
            <p:cNvGrpSpPr/>
            <p:nvPr/>
          </p:nvGrpSpPr>
          <p:grpSpPr>
            <a:xfrm>
              <a:off x="8718270" y="3152204"/>
              <a:ext cx="2762610" cy="829780"/>
              <a:chOff x="8069942" y="-247775"/>
              <a:chExt cx="2762610" cy="829780"/>
            </a:xfrm>
          </p:grpSpPr>
          <p:sp>
            <p:nvSpPr>
              <p:cNvPr id="47" name="Rectangle 46"/>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48" name="Isosceles Triangle 47"/>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46" name="TextBox 45"/>
            <p:cNvSpPr txBox="1"/>
            <p:nvPr/>
          </p:nvSpPr>
          <p:spPr>
            <a:xfrm>
              <a:off x="8874018" y="3266409"/>
              <a:ext cx="2084320"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South Central US</a:t>
              </a:r>
            </a:p>
          </p:txBody>
        </p:sp>
      </p:grpSp>
      <p:grpSp>
        <p:nvGrpSpPr>
          <p:cNvPr id="49" name="Group 48"/>
          <p:cNvGrpSpPr/>
          <p:nvPr/>
        </p:nvGrpSpPr>
        <p:grpSpPr>
          <a:xfrm>
            <a:off x="5602046" y="2779208"/>
            <a:ext cx="1785173" cy="536697"/>
            <a:chOff x="8720847" y="3152204"/>
            <a:chExt cx="2760033" cy="829780"/>
          </a:xfrm>
          <a:effectLst>
            <a:outerShdw blurRad="76200" dir="18900000" sy="23000" kx="-1200000" algn="bl" rotWithShape="0">
              <a:prstClr val="black">
                <a:alpha val="20000"/>
              </a:prstClr>
            </a:outerShdw>
          </a:effectLst>
        </p:grpSpPr>
        <p:grpSp>
          <p:nvGrpSpPr>
            <p:cNvPr id="51" name="Group 50"/>
            <p:cNvGrpSpPr/>
            <p:nvPr/>
          </p:nvGrpSpPr>
          <p:grpSpPr>
            <a:xfrm>
              <a:off x="8720847" y="3152204"/>
              <a:ext cx="2760033" cy="829780"/>
              <a:chOff x="8072519" y="-247775"/>
              <a:chExt cx="2760033" cy="829780"/>
            </a:xfrm>
          </p:grpSpPr>
          <p:sp>
            <p:nvSpPr>
              <p:cNvPr id="53" name="Rectangle 52"/>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54" name="Isosceles Triangle 53"/>
              <p:cNvSpPr/>
              <p:nvPr/>
            </p:nvSpPr>
            <p:spPr bwMode="auto">
              <a:xfrm rot="5400000">
                <a:off x="7866930" y="64918"/>
                <a:ext cx="722676"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52" name="TextBox 51"/>
            <p:cNvSpPr txBox="1"/>
            <p:nvPr/>
          </p:nvSpPr>
          <p:spPr>
            <a:xfrm>
              <a:off x="8874018" y="3266409"/>
              <a:ext cx="2065881"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Northern Europe</a:t>
              </a:r>
            </a:p>
          </p:txBody>
        </p:sp>
      </p:grpSp>
      <p:grpSp>
        <p:nvGrpSpPr>
          <p:cNvPr id="55" name="Group 54"/>
          <p:cNvGrpSpPr/>
          <p:nvPr/>
        </p:nvGrpSpPr>
        <p:grpSpPr>
          <a:xfrm>
            <a:off x="6140466" y="3167003"/>
            <a:ext cx="1786840" cy="536697"/>
            <a:chOff x="8718270" y="3152204"/>
            <a:chExt cx="2762610" cy="829780"/>
          </a:xfrm>
          <a:effectLst>
            <a:outerShdw blurRad="76200" dir="18900000" sy="23000" kx="-1200000" algn="bl" rotWithShape="0">
              <a:prstClr val="black">
                <a:alpha val="20000"/>
              </a:prstClr>
            </a:outerShdw>
          </a:effectLst>
        </p:grpSpPr>
        <p:grpSp>
          <p:nvGrpSpPr>
            <p:cNvPr id="56" name="Group 55"/>
            <p:cNvGrpSpPr/>
            <p:nvPr/>
          </p:nvGrpSpPr>
          <p:grpSpPr>
            <a:xfrm>
              <a:off x="8718270" y="3152204"/>
              <a:ext cx="2762610" cy="829780"/>
              <a:chOff x="8069942" y="-247775"/>
              <a:chExt cx="2762610" cy="829780"/>
            </a:xfrm>
          </p:grpSpPr>
          <p:sp>
            <p:nvSpPr>
              <p:cNvPr id="59" name="Rectangle 58"/>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60" name="Isosceles Triangle 59"/>
              <p:cNvSpPr/>
              <p:nvPr/>
            </p:nvSpPr>
            <p:spPr bwMode="auto">
              <a:xfrm rot="5400000">
                <a:off x="7864352" y="64918"/>
                <a:ext cx="722677"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58" name="TextBox 57"/>
            <p:cNvSpPr txBox="1"/>
            <p:nvPr/>
          </p:nvSpPr>
          <p:spPr>
            <a:xfrm>
              <a:off x="8874018" y="3266409"/>
              <a:ext cx="1949892"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Western Europe</a:t>
              </a:r>
            </a:p>
          </p:txBody>
        </p:sp>
      </p:grpSp>
      <p:grpSp>
        <p:nvGrpSpPr>
          <p:cNvPr id="77" name="Group 76"/>
          <p:cNvGrpSpPr/>
          <p:nvPr/>
        </p:nvGrpSpPr>
        <p:grpSpPr>
          <a:xfrm>
            <a:off x="9126737" y="3253889"/>
            <a:ext cx="1785173" cy="536697"/>
            <a:chOff x="8720847" y="3152204"/>
            <a:chExt cx="2760033" cy="829780"/>
          </a:xfrm>
          <a:effectLst>
            <a:outerShdw blurRad="76200" dir="18900000" sy="23000" kx="-1200000" algn="bl" rotWithShape="0">
              <a:prstClr val="black">
                <a:alpha val="20000"/>
              </a:prstClr>
            </a:outerShdw>
          </a:effectLst>
        </p:grpSpPr>
        <p:grpSp>
          <p:nvGrpSpPr>
            <p:cNvPr id="78" name="Group 77"/>
            <p:cNvGrpSpPr/>
            <p:nvPr/>
          </p:nvGrpSpPr>
          <p:grpSpPr>
            <a:xfrm>
              <a:off x="8720847" y="3152204"/>
              <a:ext cx="2760033" cy="829780"/>
              <a:chOff x="8072519" y="-247775"/>
              <a:chExt cx="2760033" cy="829780"/>
            </a:xfrm>
          </p:grpSpPr>
          <p:sp>
            <p:nvSpPr>
              <p:cNvPr id="80" name="Rectangle 79"/>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81" name="Isosceles Triangle 80"/>
              <p:cNvSpPr/>
              <p:nvPr/>
            </p:nvSpPr>
            <p:spPr bwMode="auto">
              <a:xfrm rot="5400000">
                <a:off x="7866930" y="64918"/>
                <a:ext cx="722676"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79" name="TextBox 78"/>
            <p:cNvSpPr txBox="1"/>
            <p:nvPr/>
          </p:nvSpPr>
          <p:spPr>
            <a:xfrm>
              <a:off x="8874018" y="3266409"/>
              <a:ext cx="1078097"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East Asia</a:t>
              </a:r>
            </a:p>
          </p:txBody>
        </p:sp>
      </p:grpSp>
      <p:grpSp>
        <p:nvGrpSpPr>
          <p:cNvPr id="82" name="Group 81"/>
          <p:cNvGrpSpPr/>
          <p:nvPr/>
        </p:nvGrpSpPr>
        <p:grpSpPr>
          <a:xfrm>
            <a:off x="8939989" y="3813297"/>
            <a:ext cx="1786840" cy="536697"/>
            <a:chOff x="8718270" y="3152204"/>
            <a:chExt cx="2762610" cy="829780"/>
          </a:xfrm>
          <a:effectLst>
            <a:outerShdw blurRad="76200" dir="18900000" sy="23000" kx="-1200000" algn="bl" rotWithShape="0">
              <a:prstClr val="black">
                <a:alpha val="20000"/>
              </a:prstClr>
            </a:outerShdw>
          </a:effectLst>
        </p:grpSpPr>
        <p:grpSp>
          <p:nvGrpSpPr>
            <p:cNvPr id="83" name="Group 82"/>
            <p:cNvGrpSpPr/>
            <p:nvPr/>
          </p:nvGrpSpPr>
          <p:grpSpPr>
            <a:xfrm>
              <a:off x="8718270" y="3152204"/>
              <a:ext cx="2762610" cy="829780"/>
              <a:chOff x="8069942" y="-247775"/>
              <a:chExt cx="2762610" cy="829780"/>
            </a:xfrm>
          </p:grpSpPr>
          <p:sp>
            <p:nvSpPr>
              <p:cNvPr id="85" name="Rectangle 84"/>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86" name="Isosceles Triangle 85"/>
              <p:cNvSpPr/>
              <p:nvPr/>
            </p:nvSpPr>
            <p:spPr bwMode="auto">
              <a:xfrm rot="5400000">
                <a:off x="7864352" y="64918"/>
                <a:ext cx="722677"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84" name="TextBox 83"/>
            <p:cNvSpPr txBox="1"/>
            <p:nvPr/>
          </p:nvSpPr>
          <p:spPr>
            <a:xfrm>
              <a:off x="8874018" y="3266409"/>
              <a:ext cx="1873656"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South East Asia</a:t>
              </a:r>
            </a:p>
          </p:txBody>
        </p:sp>
      </p:grpSp>
    </p:spTree>
    <p:extLst>
      <p:ext uri="{BB962C8B-B14F-4D97-AF65-F5344CB8AC3E}">
        <p14:creationId xmlns:p14="http://schemas.microsoft.com/office/powerpoint/2010/main" val="418256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8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chemeClr val="accent2">
                    <a:alpha val="99000"/>
                  </a:schemeClr>
                </a:solidFill>
              </a:rPr>
              <a:t>Traffic Manager</a:t>
            </a:r>
            <a:endParaRPr lang="en-US" dirty="0">
              <a:solidFill>
                <a:schemeClr val="accent2">
                  <a:alpha val="99000"/>
                </a:schemeClr>
              </a:solidFill>
            </a:endParaRPr>
          </a:p>
        </p:txBody>
      </p:sp>
      <p:sp>
        <p:nvSpPr>
          <p:cNvPr id="3" name="Content Placeholder 2"/>
          <p:cNvSpPr>
            <a:spLocks noGrp="1"/>
          </p:cNvSpPr>
          <p:nvPr>
            <p:ph type="body" sz="quarter" idx="10"/>
          </p:nvPr>
        </p:nvSpPr>
        <p:spPr>
          <a:xfrm>
            <a:off x="583508" y="1190220"/>
            <a:ext cx="7427151" cy="1708160"/>
          </a:xfrm>
        </p:spPr>
        <p:txBody>
          <a:bodyPr/>
          <a:lstStyle/>
          <a:p>
            <a:pPr marL="282575" indent="-279400">
              <a:lnSpc>
                <a:spcPct val="100000"/>
              </a:lnSpc>
              <a:buFont typeface="+mj-lt"/>
              <a:buAutoNum type="arabicPeriod"/>
            </a:pPr>
            <a:r>
              <a:rPr lang="en-US" sz="2400" dirty="0" smtClean="0"/>
              <a:t>Designed to provide higher performance or availability of web applications and services</a:t>
            </a:r>
          </a:p>
          <a:p>
            <a:pPr marL="282575" indent="-279400">
              <a:lnSpc>
                <a:spcPct val="100000"/>
              </a:lnSpc>
              <a:buFont typeface="+mj-lt"/>
              <a:buAutoNum type="arabicPeriod"/>
            </a:pPr>
            <a:r>
              <a:rPr lang="en-US" sz="2400" dirty="0" smtClean="0"/>
              <a:t>Load balancing across multiple Hosted Services</a:t>
            </a:r>
          </a:p>
          <a:p>
            <a:pPr marL="282575" indent="-279400">
              <a:lnSpc>
                <a:spcPct val="100000"/>
              </a:lnSpc>
              <a:buFont typeface="+mj-lt"/>
              <a:buAutoNum type="arabicPeriod"/>
            </a:pPr>
            <a:r>
              <a:rPr lang="en-US" sz="2400" dirty="0" smtClean="0"/>
              <a:t>Available in CTP today</a:t>
            </a:r>
          </a:p>
        </p:txBody>
      </p:sp>
      <p:grpSp>
        <p:nvGrpSpPr>
          <p:cNvPr id="6" name="Group 5"/>
          <p:cNvGrpSpPr/>
          <p:nvPr/>
        </p:nvGrpSpPr>
        <p:grpSpPr>
          <a:xfrm>
            <a:off x="584831" y="3625326"/>
            <a:ext cx="3505947" cy="2489957"/>
            <a:chOff x="584831" y="4141323"/>
            <a:chExt cx="3505947" cy="2489957"/>
          </a:xfrm>
        </p:grpSpPr>
        <p:sp>
          <p:nvSpPr>
            <p:cNvPr id="16" name="Rounded Rectangle 15"/>
            <p:cNvSpPr/>
            <p:nvPr/>
          </p:nvSpPr>
          <p:spPr bwMode="auto">
            <a:xfrm>
              <a:off x="584831" y="4141323"/>
              <a:ext cx="3505947" cy="2489957"/>
            </a:xfrm>
            <a:prstGeom prst="roundRect">
              <a:avLst>
                <a:gd name="adj" fmla="val 0"/>
              </a:avLst>
            </a:prstGeom>
            <a:solidFill>
              <a:srgbClr val="92D050"/>
            </a:solidFill>
            <a:ln w="9525" cap="flat" cmpd="sng" algn="ctr">
              <a:noFill/>
              <a:prstDash val="solid"/>
            </a:ln>
            <a:effectLst/>
          </p:spPr>
          <p:txBody>
            <a:bodyPr lIns="91440" bIns="91440" rtlCol="0" anchor="b" anchorCtr="0"/>
            <a:lstStyle/>
            <a:p>
              <a:pPr defTabSz="1218936"/>
              <a:endParaRPr lang="en-US" sz="2000" dirty="0">
                <a:solidFill>
                  <a:srgbClr val="92D050">
                    <a:alpha val="99000"/>
                  </a:srgbClr>
                </a:solidFill>
                <a:ea typeface="Segoe UI" pitchFamily="34" charset="0"/>
                <a:cs typeface="Segoe UI" pitchFamily="34" charset="0"/>
              </a:endParaRPr>
            </a:p>
          </p:txBody>
        </p:sp>
        <p:sp>
          <p:nvSpPr>
            <p:cNvPr id="17" name="Rectangle 16"/>
            <p:cNvSpPr/>
            <p:nvPr/>
          </p:nvSpPr>
          <p:spPr>
            <a:xfrm>
              <a:off x="752258" y="6034178"/>
              <a:ext cx="2482231" cy="461665"/>
            </a:xfrm>
            <a:prstGeom prst="rect">
              <a:avLst/>
            </a:prstGeom>
          </p:spPr>
          <p:txBody>
            <a:bodyPr wrap="square">
              <a:spAutoFit/>
            </a:bodyPr>
            <a:lstStyle/>
            <a:p>
              <a:pPr defTabSz="914361">
                <a:defRPr/>
              </a:pPr>
              <a:r>
                <a:rPr lang="en-US" b="1" kern="0" cap="all"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Performance</a:t>
              </a:r>
              <a:endParaRPr lang="en-US" b="1" kern="0" cap="all"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4" name="Picture 26" descr="Dashboard 512x51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617" y="4379531"/>
              <a:ext cx="1000125"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Rectangle 3"/>
            <p:cNvSpPr/>
            <p:nvPr/>
          </p:nvSpPr>
          <p:spPr>
            <a:xfrm>
              <a:off x="1713741" y="4399699"/>
              <a:ext cx="2377037" cy="923330"/>
            </a:xfrm>
            <a:prstGeom prst="rect">
              <a:avLst/>
            </a:prstGeom>
          </p:spPr>
          <p:txBody>
            <a:bodyPr wrap="square">
              <a:spAutoFit/>
            </a:bodyPr>
            <a:lstStyle/>
            <a:p>
              <a:pPr defTabSz="1218936"/>
              <a:r>
                <a:rPr lang="en-US" sz="1800" dirty="0">
                  <a:solidFill>
                    <a:schemeClr val="bg1">
                      <a:alpha val="99000"/>
                    </a:schemeClr>
                  </a:solidFill>
                  <a:ea typeface="Segoe UI" pitchFamily="34" charset="0"/>
                  <a:cs typeface="Segoe UI" pitchFamily="34" charset="0"/>
                </a:rPr>
                <a:t>Directs the user to the best / closest deployment</a:t>
              </a:r>
            </a:p>
          </p:txBody>
        </p:sp>
      </p:grpSp>
      <p:grpSp>
        <p:nvGrpSpPr>
          <p:cNvPr id="7" name="Group 6"/>
          <p:cNvGrpSpPr/>
          <p:nvPr/>
        </p:nvGrpSpPr>
        <p:grpSpPr>
          <a:xfrm>
            <a:off x="4367921" y="3618681"/>
            <a:ext cx="3505947" cy="2489957"/>
            <a:chOff x="4346235" y="4134678"/>
            <a:chExt cx="3505947" cy="2489957"/>
          </a:xfrm>
        </p:grpSpPr>
        <p:sp>
          <p:nvSpPr>
            <p:cNvPr id="20" name="Rounded Rectangle 19"/>
            <p:cNvSpPr/>
            <p:nvPr/>
          </p:nvSpPr>
          <p:spPr bwMode="auto">
            <a:xfrm>
              <a:off x="4346235" y="4134678"/>
              <a:ext cx="3505947" cy="2489957"/>
            </a:xfrm>
            <a:prstGeom prst="roundRect">
              <a:avLst>
                <a:gd name="adj" fmla="val 0"/>
              </a:avLst>
            </a:prstGeom>
            <a:solidFill>
              <a:srgbClr val="92D050"/>
            </a:solidFill>
            <a:ln w="9525" cap="flat" cmpd="sng" algn="ctr">
              <a:noFill/>
              <a:prstDash val="solid"/>
            </a:ln>
            <a:effectLst/>
          </p:spPr>
          <p:txBody>
            <a:bodyPr lIns="91440" bIns="91440" rtlCol="0" anchor="b" anchorCtr="0"/>
            <a:lstStyle/>
            <a:p>
              <a:pPr defTabSz="1218936"/>
              <a:endParaRPr lang="en-US" sz="2000" dirty="0">
                <a:solidFill>
                  <a:schemeClr val="bg1">
                    <a:alpha val="99000"/>
                  </a:schemeClr>
                </a:solidFill>
                <a:ea typeface="Segoe UI" pitchFamily="34" charset="0"/>
                <a:cs typeface="Segoe UI" pitchFamily="34" charset="0"/>
              </a:endParaRPr>
            </a:p>
          </p:txBody>
        </p:sp>
        <p:sp>
          <p:nvSpPr>
            <p:cNvPr id="21" name="TextBox 20"/>
            <p:cNvSpPr txBox="1"/>
            <p:nvPr/>
          </p:nvSpPr>
          <p:spPr>
            <a:xfrm>
              <a:off x="4513661" y="6034179"/>
              <a:ext cx="3163279" cy="461665"/>
            </a:xfrm>
            <a:prstGeom prst="rect">
              <a:avLst/>
            </a:prstGeom>
          </p:spPr>
          <p:txBody>
            <a:bodyPr wrap="square">
              <a:spAutoFit/>
            </a:bodyPr>
            <a:lstStyle>
              <a:defPPr>
                <a:defRPr lang="en-US"/>
              </a:defPPr>
              <a:lvl1pPr defTabSz="914361">
                <a:defRPr kern="0">
                  <a:gradFill>
                    <a:gsLst>
                      <a:gs pos="0">
                        <a:srgbClr val="FFFFFF"/>
                      </a:gs>
                      <a:gs pos="100000">
                        <a:srgbClr val="FFFFFF"/>
                      </a:gs>
                    </a:gsLst>
                    <a:lin ang="5400000" scaled="0"/>
                  </a:gradFill>
                  <a:latin typeface="Segoe UI Light" pitchFamily="34" charset="0"/>
                </a:defRPr>
              </a:lvl1pPr>
            </a:lstStyle>
            <a:p>
              <a:r>
                <a:rPr lang="en-US" altLang="zh-CN" b="1" cap="all" dirty="0">
                  <a:latin typeface="Segoe UI" pitchFamily="34" charset="0"/>
                  <a:ea typeface="Segoe UI" pitchFamily="34" charset="0"/>
                  <a:cs typeface="Segoe UI" pitchFamily="34" charset="0"/>
                </a:rPr>
                <a:t>Fault Tolerance</a:t>
              </a:r>
            </a:p>
          </p:txBody>
        </p:sp>
        <p:pic>
          <p:nvPicPr>
            <p:cNvPr id="13" name="Picture 23" descr="Help 512x512.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0629" y="4366651"/>
              <a:ext cx="1000125"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 name="Rectangle 17"/>
            <p:cNvSpPr/>
            <p:nvPr/>
          </p:nvSpPr>
          <p:spPr>
            <a:xfrm>
              <a:off x="5394659" y="4399699"/>
              <a:ext cx="2367370" cy="923330"/>
            </a:xfrm>
            <a:prstGeom prst="rect">
              <a:avLst/>
            </a:prstGeom>
          </p:spPr>
          <p:txBody>
            <a:bodyPr wrap="square">
              <a:spAutoFit/>
            </a:bodyPr>
            <a:lstStyle/>
            <a:p>
              <a:pPr defTabSz="1218936"/>
              <a:r>
                <a:rPr lang="en-US" sz="1800" dirty="0">
                  <a:solidFill>
                    <a:schemeClr val="bg1">
                      <a:alpha val="99000"/>
                    </a:schemeClr>
                  </a:solidFill>
                  <a:ea typeface="Segoe UI" pitchFamily="34" charset="0"/>
                  <a:cs typeface="Segoe UI" pitchFamily="34" charset="0"/>
                </a:rPr>
                <a:t>Redirect Traffic to another deployment based on availability</a:t>
              </a:r>
            </a:p>
          </p:txBody>
        </p:sp>
      </p:grpSp>
      <p:grpSp>
        <p:nvGrpSpPr>
          <p:cNvPr id="5" name="Group 4"/>
          <p:cNvGrpSpPr/>
          <p:nvPr/>
        </p:nvGrpSpPr>
        <p:grpSpPr>
          <a:xfrm>
            <a:off x="8151011" y="3618681"/>
            <a:ext cx="3511171" cy="2489957"/>
            <a:chOff x="8151011" y="4134678"/>
            <a:chExt cx="3511171" cy="2489957"/>
          </a:xfrm>
        </p:grpSpPr>
        <p:sp>
          <p:nvSpPr>
            <p:cNvPr id="24" name="Rounded Rectangle 23"/>
            <p:cNvSpPr/>
            <p:nvPr/>
          </p:nvSpPr>
          <p:spPr bwMode="auto">
            <a:xfrm>
              <a:off x="8151011" y="4134678"/>
              <a:ext cx="3505947" cy="2489957"/>
            </a:xfrm>
            <a:prstGeom prst="roundRect">
              <a:avLst>
                <a:gd name="adj" fmla="val 0"/>
              </a:avLst>
            </a:prstGeom>
            <a:solidFill>
              <a:srgbClr val="92D050"/>
            </a:solidFill>
            <a:ln w="9525" cap="flat" cmpd="sng" algn="ctr">
              <a:noFill/>
              <a:prstDash val="solid"/>
            </a:ln>
            <a:effectLst/>
          </p:spPr>
          <p:txBody>
            <a:bodyPr lIns="91440" bIns="91440" rtlCol="0" anchor="b" anchorCtr="0"/>
            <a:lstStyle/>
            <a:p>
              <a:pPr defTabSz="1218936"/>
              <a:endParaRPr lang="en-US" sz="2000" dirty="0">
                <a:solidFill>
                  <a:schemeClr val="bg1">
                    <a:alpha val="99000"/>
                  </a:schemeClr>
                </a:solidFill>
                <a:ea typeface="Segoe UI" pitchFamily="34" charset="0"/>
                <a:cs typeface="Segoe UI" pitchFamily="34" charset="0"/>
              </a:endParaRPr>
            </a:p>
          </p:txBody>
        </p:sp>
        <p:sp>
          <p:nvSpPr>
            <p:cNvPr id="25" name="TextBox 24"/>
            <p:cNvSpPr txBox="1"/>
            <p:nvPr/>
          </p:nvSpPr>
          <p:spPr>
            <a:xfrm>
              <a:off x="8318438" y="6034180"/>
              <a:ext cx="2491803" cy="461665"/>
            </a:xfrm>
            <a:prstGeom prst="rect">
              <a:avLst/>
            </a:prstGeom>
          </p:spPr>
          <p:txBody>
            <a:bodyPr wrap="square">
              <a:spAutoFit/>
            </a:bodyPr>
            <a:lstStyle>
              <a:defPPr>
                <a:defRPr lang="en-US"/>
              </a:defPPr>
              <a:lvl1pPr defTabSz="914361">
                <a:defRPr kern="0">
                  <a:gradFill>
                    <a:gsLst>
                      <a:gs pos="0">
                        <a:srgbClr val="FFFFFF"/>
                      </a:gs>
                      <a:gs pos="100000">
                        <a:srgbClr val="FFFFFF"/>
                      </a:gs>
                    </a:gsLst>
                    <a:lin ang="5400000" scaled="0"/>
                  </a:gradFill>
                  <a:latin typeface="Segoe UI Light" pitchFamily="34" charset="0"/>
                </a:defRPr>
              </a:lvl1pPr>
            </a:lstStyle>
            <a:p>
              <a:r>
                <a:rPr lang="en-US" altLang="zh-CN" b="1" dirty="0" smtClean="0">
                  <a:latin typeface="Segoe UI" pitchFamily="34" charset="0"/>
                  <a:ea typeface="Segoe UI" pitchFamily="34" charset="0"/>
                  <a:cs typeface="Segoe UI" pitchFamily="34" charset="0"/>
                </a:rPr>
                <a:t>ROUND ROBIN</a:t>
              </a:r>
              <a:endParaRPr lang="en-US" altLang="zh-CN" b="1" dirty="0">
                <a:latin typeface="Segoe UI" pitchFamily="34" charset="0"/>
                <a:ea typeface="Segoe UI" pitchFamily="34" charset="0"/>
                <a:cs typeface="Segoe UI" pitchFamily="34" charset="0"/>
              </a:endParaRPr>
            </a:p>
          </p:txBody>
        </p:sp>
        <p:pic>
          <p:nvPicPr>
            <p:cNvPr id="11" name="Picture 12" descr="Universal 512x512.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3703" y="4366650"/>
              <a:ext cx="1000125"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 name="Rectangle 18"/>
            <p:cNvSpPr/>
            <p:nvPr/>
          </p:nvSpPr>
          <p:spPr>
            <a:xfrm>
              <a:off x="9294812" y="4399699"/>
              <a:ext cx="2367370" cy="923330"/>
            </a:xfrm>
            <a:prstGeom prst="rect">
              <a:avLst/>
            </a:prstGeom>
          </p:spPr>
          <p:txBody>
            <a:bodyPr wrap="square">
              <a:spAutoFit/>
            </a:bodyPr>
            <a:lstStyle/>
            <a:p>
              <a:pPr defTabSz="1218936"/>
              <a:r>
                <a:rPr lang="en-US" sz="1800" dirty="0">
                  <a:solidFill>
                    <a:schemeClr val="bg1">
                      <a:alpha val="99000"/>
                    </a:schemeClr>
                  </a:solidFill>
                  <a:ea typeface="Segoe UI" pitchFamily="34" charset="0"/>
                  <a:cs typeface="Segoe UI" pitchFamily="34" charset="0"/>
                </a:rPr>
                <a:t>Traffic is distributed equally to all hosted services</a:t>
              </a:r>
            </a:p>
          </p:txBody>
        </p:sp>
      </p:grpSp>
      <p:sp>
        <p:nvSpPr>
          <p:cNvPr id="8" name="Rectangle 7"/>
          <p:cNvSpPr/>
          <p:nvPr/>
        </p:nvSpPr>
        <p:spPr>
          <a:xfrm>
            <a:off x="494678" y="3149032"/>
            <a:ext cx="3406061" cy="369332"/>
          </a:xfrm>
          <a:prstGeom prst="rect">
            <a:avLst/>
          </a:prstGeom>
        </p:spPr>
        <p:txBody>
          <a:bodyPr wrap="none">
            <a:spAutoFit/>
          </a:bodyPr>
          <a:lstStyle/>
          <a:p>
            <a:r>
              <a:rPr lang="en-US" sz="1800" b="1" cap="all" dirty="0">
                <a:solidFill>
                  <a:schemeClr val="bg1">
                    <a:lumMod val="50000"/>
                    <a:alpha val="99000"/>
                  </a:schemeClr>
                </a:solidFill>
              </a:rPr>
              <a:t>Select from three modes:</a:t>
            </a:r>
          </a:p>
        </p:txBody>
      </p:sp>
    </p:spTree>
    <p:extLst>
      <p:ext uri="{BB962C8B-B14F-4D97-AF65-F5344CB8AC3E}">
        <p14:creationId xmlns:p14="http://schemas.microsoft.com/office/powerpoint/2010/main" val="235518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ight Arrow 61"/>
          <p:cNvSpPr/>
          <p:nvPr/>
        </p:nvSpPr>
        <p:spPr bwMode="auto">
          <a:xfrm>
            <a:off x="6838122" y="2176670"/>
            <a:ext cx="1977887" cy="934279"/>
          </a:xfrm>
          <a:prstGeom prst="rightArrow">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 name="Rectangle 63"/>
          <p:cNvSpPr/>
          <p:nvPr/>
        </p:nvSpPr>
        <p:spPr>
          <a:xfrm>
            <a:off x="517525" y="4332288"/>
            <a:ext cx="11158537" cy="22971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CDN</a:t>
            </a:r>
          </a:p>
        </p:txBody>
      </p:sp>
      <p:sp>
        <p:nvSpPr>
          <p:cNvPr id="63" name="Content Placeholder 62"/>
          <p:cNvSpPr>
            <a:spLocks noGrp="1"/>
          </p:cNvSpPr>
          <p:nvPr>
            <p:ph type="body" sz="quarter" idx="10"/>
          </p:nvPr>
        </p:nvSpPr>
        <p:spPr>
          <a:xfrm>
            <a:off x="704140" y="4700631"/>
            <a:ext cx="8216351" cy="1560427"/>
          </a:xfrm>
        </p:spPr>
        <p:txBody>
          <a:bodyPr/>
          <a:lstStyle/>
          <a:p>
            <a:r>
              <a:rPr lang="en-US" sz="3200" dirty="0" smtClean="0"/>
              <a:t>Enables a better user experience &amp; global reach</a:t>
            </a:r>
          </a:p>
          <a:p>
            <a:r>
              <a:rPr lang="en-US" sz="3200" dirty="0" smtClean="0"/>
              <a:t>Broad reach with 24+ locations globally </a:t>
            </a:r>
          </a:p>
          <a:p>
            <a:pPr>
              <a:spcAft>
                <a:spcPts val="0"/>
              </a:spcAft>
            </a:pPr>
            <a:r>
              <a:rPr lang="en-US" sz="3200" dirty="0" smtClean="0"/>
              <a:t>99.95% availability</a:t>
            </a:r>
          </a:p>
        </p:txBody>
      </p:sp>
      <p:sp>
        <p:nvSpPr>
          <p:cNvPr id="4" name="Right Arrow 3"/>
          <p:cNvSpPr/>
          <p:nvPr/>
        </p:nvSpPr>
        <p:spPr bwMode="auto">
          <a:xfrm rot="16200000">
            <a:off x="9082999" y="4380877"/>
            <a:ext cx="1306804" cy="640080"/>
          </a:xfrm>
          <a:prstGeom prst="rightArrow">
            <a:avLst/>
          </a:prstGeom>
          <a:solidFill>
            <a:schemeClr val="accent2"/>
          </a:solidFill>
          <a:ln w="12700" cap="flat" cmpd="thickThin" algn="ctr">
            <a:noFill/>
            <a:prstDash val="solid"/>
          </a:ln>
          <a:effectLst/>
        </p:spPr>
        <p:txBody>
          <a:bodyPr rtlCol="0" anchor="ctr"/>
          <a:lstStyle/>
          <a:p>
            <a:pPr algn="ctr" defTabSz="1218936"/>
            <a:endParaRPr lang="en-US" sz="1500" kern="0" dirty="0">
              <a:solidFill>
                <a:srgbClr val="000000"/>
              </a:solidFill>
              <a:latin typeface="+mj-lt"/>
            </a:endParaRPr>
          </a:p>
        </p:txBody>
      </p:sp>
      <p:grpSp>
        <p:nvGrpSpPr>
          <p:cNvPr id="6" name="Group 5"/>
          <p:cNvGrpSpPr/>
          <p:nvPr/>
        </p:nvGrpSpPr>
        <p:grpSpPr>
          <a:xfrm>
            <a:off x="2641599" y="3243209"/>
            <a:ext cx="2010073" cy="999271"/>
            <a:chOff x="1504512" y="3299102"/>
            <a:chExt cx="1507947" cy="999271"/>
          </a:xfrm>
        </p:grpSpPr>
        <p:sp>
          <p:nvSpPr>
            <p:cNvPr id="7" name="Rounded Rectangle 6"/>
            <p:cNvSpPr/>
            <p:nvPr/>
          </p:nvSpPr>
          <p:spPr bwMode="auto">
            <a:xfrm>
              <a:off x="1504512" y="3299102"/>
              <a:ext cx="1507947" cy="999271"/>
            </a:xfrm>
            <a:prstGeom prst="roundRect">
              <a:avLst>
                <a:gd name="adj" fmla="val 0"/>
              </a:avLst>
            </a:prstGeom>
            <a:solidFill>
              <a:schemeClr val="accent3"/>
            </a:solidFill>
            <a:ln w="12700" cap="flat" cmpd="thickThin" algn="ctr">
              <a:noFill/>
              <a:prstDash val="solid"/>
            </a:ln>
            <a:effectLst/>
          </p:spPr>
          <p:txBody>
            <a:bodyPr lIns="182880" rtlCol="0" anchor="ctr"/>
            <a:lstStyle/>
            <a:p>
              <a:pPr defTabSz="1218936"/>
              <a:r>
                <a:rPr lang="en-US" sz="1400" kern="0" dirty="0" smtClean="0">
                  <a:solidFill>
                    <a:schemeClr val="bg1">
                      <a:alpha val="99000"/>
                    </a:schemeClr>
                  </a:solidFill>
                  <a:latin typeface="+mj-lt"/>
                </a:rPr>
                <a:t>Browse </a:t>
              </a:r>
              <a:r>
                <a:rPr lang="en-US" sz="1400" kern="0" dirty="0">
                  <a:solidFill>
                    <a:schemeClr val="bg1">
                      <a:alpha val="99000"/>
                    </a:schemeClr>
                  </a:solidFill>
                  <a:latin typeface="+mj-lt"/>
                </a:rPr>
                <a:t>to</a:t>
              </a:r>
              <a:br>
                <a:rPr lang="en-US" sz="1400" kern="0" dirty="0">
                  <a:solidFill>
                    <a:schemeClr val="bg1">
                      <a:alpha val="99000"/>
                    </a:schemeClr>
                  </a:solidFill>
                  <a:latin typeface="+mj-lt"/>
                </a:rPr>
              </a:br>
              <a:r>
                <a:rPr lang="en-US" sz="1400" kern="0" dirty="0">
                  <a:solidFill>
                    <a:schemeClr val="bg1">
                      <a:alpha val="99000"/>
                    </a:schemeClr>
                  </a:solidFill>
                  <a:latin typeface="+mj-lt"/>
                </a:rPr>
                <a:t>cdn.customer.com</a:t>
              </a:r>
              <a:br>
                <a:rPr lang="en-US" sz="1400" kern="0" dirty="0">
                  <a:solidFill>
                    <a:schemeClr val="bg1">
                      <a:alpha val="99000"/>
                    </a:schemeClr>
                  </a:solidFill>
                  <a:latin typeface="+mj-lt"/>
                </a:rPr>
              </a:br>
              <a:r>
                <a:rPr lang="en-US" sz="1400" kern="0" dirty="0">
                  <a:solidFill>
                    <a:schemeClr val="bg1">
                      <a:alpha val="99000"/>
                    </a:schemeClr>
                  </a:solidFill>
                  <a:latin typeface="+mj-lt"/>
                </a:rPr>
                <a:t>GET</a:t>
              </a:r>
              <a:br>
                <a:rPr lang="en-US" sz="1400" kern="0" dirty="0">
                  <a:solidFill>
                    <a:schemeClr val="bg1">
                      <a:alpha val="99000"/>
                    </a:schemeClr>
                  </a:solidFill>
                  <a:latin typeface="+mj-lt"/>
                </a:rPr>
              </a:br>
              <a:r>
                <a:rPr lang="en-US" sz="1400" kern="0" dirty="0" smtClean="0">
                  <a:solidFill>
                    <a:schemeClr val="bg1">
                      <a:alpha val="99000"/>
                    </a:schemeClr>
                  </a:solidFill>
                  <a:latin typeface="+mj-lt"/>
                </a:rPr>
                <a:t>foo.jpg</a:t>
              </a:r>
              <a:endParaRPr lang="en-US" sz="1400" kern="0" dirty="0">
                <a:solidFill>
                  <a:schemeClr val="bg1">
                    <a:alpha val="99000"/>
                  </a:schemeClr>
                </a:solidFill>
                <a:latin typeface="+mj-lt"/>
              </a:endParaRPr>
            </a:p>
          </p:txBody>
        </p:sp>
        <p:sp>
          <p:nvSpPr>
            <p:cNvPr id="8" name="TextBox 7"/>
            <p:cNvSpPr txBox="1"/>
            <p:nvPr/>
          </p:nvSpPr>
          <p:spPr>
            <a:xfrm>
              <a:off x="2792628" y="3323321"/>
              <a:ext cx="163910" cy="323143"/>
            </a:xfrm>
            <a:prstGeom prst="rect">
              <a:avLst/>
            </a:prstGeom>
            <a:noFill/>
          </p:spPr>
          <p:txBody>
            <a:bodyPr wrap="square" lIns="121899" tIns="60949" rIns="121899" bIns="60949" rtlCol="0">
              <a:spAutoFit/>
            </a:bodyPr>
            <a:lstStyle/>
            <a:p>
              <a:pPr algn="ctr"/>
              <a:endParaRPr lang="en-US" sz="1300" b="1" dirty="0">
                <a:solidFill>
                  <a:schemeClr val="bg1">
                    <a:alpha val="99000"/>
                  </a:schemeClr>
                </a:solidFill>
                <a:ea typeface="Segoe UI" pitchFamily="34" charset="0"/>
                <a:cs typeface="Segoe UI" pitchFamily="34" charset="0"/>
              </a:endParaRPr>
            </a:p>
          </p:txBody>
        </p:sp>
      </p:grpSp>
      <p:sp>
        <p:nvSpPr>
          <p:cNvPr id="11" name="TextBox 10"/>
          <p:cNvSpPr txBox="1"/>
          <p:nvPr/>
        </p:nvSpPr>
        <p:spPr>
          <a:xfrm>
            <a:off x="8933361" y="3177239"/>
            <a:ext cx="2408737" cy="338555"/>
          </a:xfrm>
          <a:prstGeom prst="rect">
            <a:avLst/>
          </a:prstGeom>
          <a:noFill/>
        </p:spPr>
        <p:txBody>
          <a:bodyPr wrap="none" lIns="91432" tIns="45717" rIns="91432" bIns="45717" rtlCol="0">
            <a:spAutoFit/>
          </a:bodyPr>
          <a:lstStyle/>
          <a:p>
            <a:pPr algn="ctr"/>
            <a:r>
              <a:rPr lang="en-US" sz="1600" dirty="0">
                <a:solidFill>
                  <a:srgbClr val="FFFFFF">
                    <a:alpha val="99000"/>
                  </a:srgbClr>
                </a:solidFill>
                <a:latin typeface="Segoe UI Semibold" pitchFamily="34" charset="0"/>
                <a:ea typeface="Segoe UI" pitchFamily="34" charset="0"/>
                <a:cs typeface="Segoe UI" pitchFamily="34" charset="0"/>
              </a:rPr>
              <a:t>Windows Azure Storage</a:t>
            </a:r>
          </a:p>
        </p:txBody>
      </p:sp>
      <p:sp>
        <p:nvSpPr>
          <p:cNvPr id="48" name="Right Arrow 47"/>
          <p:cNvSpPr/>
          <p:nvPr/>
        </p:nvSpPr>
        <p:spPr bwMode="auto">
          <a:xfrm rot="16200000">
            <a:off x="9781315" y="4380878"/>
            <a:ext cx="1306804" cy="640080"/>
          </a:xfrm>
          <a:prstGeom prst="rightArrow">
            <a:avLst/>
          </a:prstGeom>
          <a:solidFill>
            <a:schemeClr val="accent4"/>
          </a:solidFill>
          <a:ln>
            <a:noFill/>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pc="-51" dirty="0">
              <a:gradFill>
                <a:gsLst>
                  <a:gs pos="0">
                    <a:srgbClr val="000000"/>
                  </a:gs>
                  <a:gs pos="100000">
                    <a:srgbClr val="000000"/>
                  </a:gs>
                </a:gsLst>
                <a:lin ang="5400000" scaled="0"/>
              </a:gradFill>
            </a:endParaRPr>
          </a:p>
        </p:txBody>
      </p:sp>
      <p:grpSp>
        <p:nvGrpSpPr>
          <p:cNvPr id="49" name="Group 48"/>
          <p:cNvGrpSpPr/>
          <p:nvPr/>
        </p:nvGrpSpPr>
        <p:grpSpPr>
          <a:xfrm>
            <a:off x="9118624" y="5349171"/>
            <a:ext cx="1970908" cy="823115"/>
            <a:chOff x="6695100" y="560700"/>
            <a:chExt cx="4893040" cy="1512560"/>
          </a:xfrm>
        </p:grpSpPr>
        <p:sp>
          <p:nvSpPr>
            <p:cNvPr id="50" name="Rounded Rectangle 49"/>
            <p:cNvSpPr/>
            <p:nvPr/>
          </p:nvSpPr>
          <p:spPr bwMode="auto">
            <a:xfrm>
              <a:off x="6695100" y="560700"/>
              <a:ext cx="4893040" cy="1512560"/>
            </a:xfrm>
            <a:prstGeom prst="roundRect">
              <a:avLst>
                <a:gd name="adj" fmla="val 0"/>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r>
                <a:rPr lang="en-US" spc="-51" dirty="0">
                  <a:solidFill>
                    <a:schemeClr val="bg1"/>
                  </a:solidFill>
                </a:rPr>
                <a:t>  </a:t>
              </a:r>
            </a:p>
          </p:txBody>
        </p:sp>
        <p:sp>
          <p:nvSpPr>
            <p:cNvPr id="51" name="TextBox 50"/>
            <p:cNvSpPr txBox="1"/>
            <p:nvPr/>
          </p:nvSpPr>
          <p:spPr>
            <a:xfrm>
              <a:off x="6938845" y="966316"/>
              <a:ext cx="3847412" cy="1085898"/>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wrap="square" lIns="0" rIns="0" rtlCol="0">
              <a:spAutoFit/>
            </a:bodyPr>
            <a:lstStyle/>
            <a:p>
              <a:pPr marL="0" lvl="1" defTabSz="914023" fontAlgn="base">
                <a:lnSpc>
                  <a:spcPct val="90000"/>
                </a:lnSpc>
                <a:spcBef>
                  <a:spcPct val="0"/>
                </a:spcBef>
                <a:spcAft>
                  <a:spcPct val="0"/>
                </a:spcAft>
                <a:buClr>
                  <a:srgbClr val="FFC000"/>
                </a:buClr>
              </a:pPr>
              <a:r>
                <a:rPr lang="en-US" sz="1800" spc="-51" dirty="0" smtClean="0">
                  <a:solidFill>
                    <a:schemeClr val="bg1">
                      <a:alpha val="99000"/>
                    </a:schemeClr>
                  </a:solidFill>
                </a:rPr>
                <a:t>Windows Azure</a:t>
              </a:r>
              <a:endParaRPr lang="en-US" sz="1800" spc="-51" dirty="0">
                <a:solidFill>
                  <a:schemeClr val="bg1">
                    <a:alpha val="99000"/>
                  </a:schemeClr>
                </a:solidFill>
              </a:endParaRPr>
            </a:p>
            <a:p>
              <a:pPr marL="0" lvl="1" defTabSz="914023" fontAlgn="base">
                <a:lnSpc>
                  <a:spcPct val="90000"/>
                </a:lnSpc>
                <a:spcBef>
                  <a:spcPct val="0"/>
                </a:spcBef>
                <a:spcAft>
                  <a:spcPct val="0"/>
                </a:spcAft>
                <a:buClr>
                  <a:srgbClr val="FFC000"/>
                </a:buClr>
              </a:pPr>
              <a:r>
                <a:rPr lang="en-US" sz="1800" spc="-51" dirty="0">
                  <a:solidFill>
                    <a:schemeClr val="bg1">
                      <a:alpha val="99000"/>
                    </a:schemeClr>
                  </a:solidFill>
                </a:rPr>
                <a:t>Customer</a:t>
              </a:r>
              <a:endParaRPr lang="en-US" spc="-51" dirty="0">
                <a:solidFill>
                  <a:schemeClr val="bg1">
                    <a:alpha val="99000"/>
                  </a:schemeClr>
                </a:solidFill>
              </a:endParaRPr>
            </a:p>
          </p:txBody>
        </p:sp>
      </p:grpSp>
      <p:sp>
        <p:nvSpPr>
          <p:cNvPr id="10" name="Right Arrow 9"/>
          <p:cNvSpPr/>
          <p:nvPr/>
        </p:nvSpPr>
        <p:spPr bwMode="auto">
          <a:xfrm>
            <a:off x="2663687" y="2176670"/>
            <a:ext cx="1977887" cy="934279"/>
          </a:xfrm>
          <a:prstGeom prst="rightArrow">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 name="Freeform 6"/>
          <p:cNvSpPr>
            <a:spLocks noEditPoints="1"/>
          </p:cNvSpPr>
          <p:nvPr/>
        </p:nvSpPr>
        <p:spPr bwMode="auto">
          <a:xfrm>
            <a:off x="9559770" y="1576900"/>
            <a:ext cx="1029572" cy="1852100"/>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TextBox 68"/>
          <p:cNvSpPr txBox="1"/>
          <p:nvPr/>
        </p:nvSpPr>
        <p:spPr>
          <a:xfrm>
            <a:off x="10611431" y="2360613"/>
            <a:ext cx="1064632" cy="338514"/>
          </a:xfrm>
          <a:prstGeom prst="rect">
            <a:avLst/>
          </a:prstGeom>
          <a:noFill/>
        </p:spPr>
        <p:txBody>
          <a:bodyPr wrap="none" lIns="91399" tIns="45700" rIns="91399" bIns="457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DDDDDD">
                    <a:lumMod val="50000"/>
                    <a:alpha val="99000"/>
                  </a:srgbClr>
                </a:solidFill>
                <a:effectLst/>
                <a:uLnTx/>
                <a:uFillTx/>
              </a:rPr>
              <a:t>Container</a:t>
            </a:r>
            <a:endParaRPr kumimoji="0" lang="en-US" sz="1600" b="0" i="0" u="none" strike="noStrike" kern="0" cap="none" spc="0" normalizeH="0" baseline="0" noProof="0" dirty="0">
              <a:ln>
                <a:noFill/>
              </a:ln>
              <a:solidFill>
                <a:srgbClr val="DDDDDD">
                  <a:lumMod val="50000"/>
                  <a:alpha val="99000"/>
                </a:srgbClr>
              </a:solidFill>
              <a:effectLst/>
              <a:uLnTx/>
              <a:uFillTx/>
            </a:endParaRPr>
          </a:p>
        </p:txBody>
      </p:sp>
      <p:grpSp>
        <p:nvGrpSpPr>
          <p:cNvPr id="66" name="Group 65"/>
          <p:cNvGrpSpPr/>
          <p:nvPr/>
        </p:nvGrpSpPr>
        <p:grpSpPr>
          <a:xfrm>
            <a:off x="517525" y="2109891"/>
            <a:ext cx="1865906" cy="1956870"/>
            <a:chOff x="2111969" y="-689655"/>
            <a:chExt cx="2613159" cy="2740552"/>
          </a:xfrm>
          <a:solidFill>
            <a:schemeClr val="accent6"/>
          </a:solidFill>
        </p:grpSpPr>
        <p:grpSp>
          <p:nvGrpSpPr>
            <p:cNvPr id="65" name="Group 64"/>
            <p:cNvGrpSpPr/>
            <p:nvPr/>
          </p:nvGrpSpPr>
          <p:grpSpPr>
            <a:xfrm>
              <a:off x="2959462" y="-689655"/>
              <a:ext cx="1765666" cy="1063282"/>
              <a:chOff x="2893227" y="1263576"/>
              <a:chExt cx="895245" cy="539115"/>
            </a:xfrm>
            <a:grpFill/>
          </p:grpSpPr>
          <p:sp>
            <p:nvSpPr>
              <p:cNvPr id="70" name="Freeform 69"/>
              <p:cNvSpPr>
                <a:spLocks noEditPoints="1"/>
              </p:cNvSpPr>
              <p:nvPr/>
            </p:nvSpPr>
            <p:spPr bwMode="black">
              <a:xfrm>
                <a:off x="3565791" y="1353636"/>
                <a:ext cx="222681" cy="44905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sp>
            <p:nvSpPr>
              <p:cNvPr id="71" name="Freeform 88"/>
              <p:cNvSpPr>
                <a:spLocks noEditPoints="1"/>
              </p:cNvSpPr>
              <p:nvPr/>
            </p:nvSpPr>
            <p:spPr bwMode="black">
              <a:xfrm>
                <a:off x="2893227" y="1263576"/>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grpSp>
        <p:grpSp>
          <p:nvGrpSpPr>
            <p:cNvPr id="73" name="Group 72"/>
            <p:cNvGrpSpPr/>
            <p:nvPr/>
          </p:nvGrpSpPr>
          <p:grpSpPr>
            <a:xfrm>
              <a:off x="2111969" y="-626535"/>
              <a:ext cx="1054020" cy="2677432"/>
              <a:chOff x="7558088" y="1685925"/>
              <a:chExt cx="1322387" cy="3359150"/>
            </a:xfrm>
            <a:grpFill/>
          </p:grpSpPr>
          <p:sp>
            <p:nvSpPr>
              <p:cNvPr id="74" name="Oval 6"/>
              <p:cNvSpPr>
                <a:spLocks noChangeArrowheads="1"/>
              </p:cNvSpPr>
              <p:nvPr userDrawn="1"/>
            </p:nvSpPr>
            <p:spPr bwMode="auto">
              <a:xfrm>
                <a:off x="7943850" y="1685925"/>
                <a:ext cx="547687" cy="558800"/>
              </a:xfrm>
              <a:prstGeom prst="ellipse">
                <a:avLst/>
              </a:pr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sp>
            <p:nvSpPr>
              <p:cNvPr id="75" name="Freeform 74"/>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grpSp>
      </p:grpSp>
      <p:grpSp>
        <p:nvGrpSpPr>
          <p:cNvPr id="77" name="Group 76"/>
          <p:cNvGrpSpPr/>
          <p:nvPr/>
        </p:nvGrpSpPr>
        <p:grpSpPr>
          <a:xfrm>
            <a:off x="517525" y="2135932"/>
            <a:ext cx="1865906" cy="1956870"/>
            <a:chOff x="2111969" y="-689655"/>
            <a:chExt cx="2613159" cy="2740552"/>
          </a:xfrm>
        </p:grpSpPr>
        <p:grpSp>
          <p:nvGrpSpPr>
            <p:cNvPr id="78" name="Group 77"/>
            <p:cNvGrpSpPr/>
            <p:nvPr/>
          </p:nvGrpSpPr>
          <p:grpSpPr>
            <a:xfrm>
              <a:off x="2959462" y="-689655"/>
              <a:ext cx="1765666" cy="1063282"/>
              <a:chOff x="2893227" y="1263576"/>
              <a:chExt cx="895245" cy="539115"/>
            </a:xfrm>
            <a:solidFill>
              <a:schemeClr val="accent4"/>
            </a:solidFill>
          </p:grpSpPr>
          <p:sp>
            <p:nvSpPr>
              <p:cNvPr id="82" name="Freeform 81"/>
              <p:cNvSpPr>
                <a:spLocks noEditPoints="1"/>
              </p:cNvSpPr>
              <p:nvPr/>
            </p:nvSpPr>
            <p:spPr bwMode="black">
              <a:xfrm>
                <a:off x="3565791" y="1353636"/>
                <a:ext cx="222681" cy="44905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sp>
            <p:nvSpPr>
              <p:cNvPr id="83" name="Freeform 88"/>
              <p:cNvSpPr>
                <a:spLocks noEditPoints="1"/>
              </p:cNvSpPr>
              <p:nvPr/>
            </p:nvSpPr>
            <p:spPr bwMode="black">
              <a:xfrm>
                <a:off x="2893227" y="1263576"/>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grpSp>
        <p:grpSp>
          <p:nvGrpSpPr>
            <p:cNvPr id="79" name="Group 78"/>
            <p:cNvGrpSpPr/>
            <p:nvPr/>
          </p:nvGrpSpPr>
          <p:grpSpPr>
            <a:xfrm>
              <a:off x="2111969" y="-626535"/>
              <a:ext cx="1054020" cy="2677432"/>
              <a:chOff x="7558088" y="1685925"/>
              <a:chExt cx="1322387" cy="3359150"/>
            </a:xfrm>
            <a:solidFill>
              <a:schemeClr val="bg1"/>
            </a:solidFill>
          </p:grpSpPr>
          <p:sp>
            <p:nvSpPr>
              <p:cNvPr id="80" name="Oval 6"/>
              <p:cNvSpPr>
                <a:spLocks noChangeArrowheads="1"/>
              </p:cNvSpPr>
              <p:nvPr userDrawn="1"/>
            </p:nvSpPr>
            <p:spPr bwMode="auto">
              <a:xfrm>
                <a:off x="7943850" y="1685925"/>
                <a:ext cx="547687" cy="558800"/>
              </a:xfrm>
              <a:prstGeom prst="ellipse">
                <a:avLst/>
              </a:prstGeom>
              <a:solidFill>
                <a:schemeClr val="accent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sp>
            <p:nvSpPr>
              <p:cNvPr id="81" name="Freeform 80"/>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accent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grpSp>
      </p:grpSp>
      <p:pic>
        <p:nvPicPr>
          <p:cNvPr id="8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6884" y="2937387"/>
            <a:ext cx="509881" cy="259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2546" y="2993478"/>
            <a:ext cx="447691" cy="23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42"/>
          <p:cNvGrpSpPr/>
          <p:nvPr/>
        </p:nvGrpSpPr>
        <p:grpSpPr>
          <a:xfrm>
            <a:off x="4911462" y="1831478"/>
            <a:ext cx="2813545" cy="2227748"/>
            <a:chOff x="4911462" y="1831478"/>
            <a:chExt cx="2813545" cy="2227748"/>
          </a:xfrm>
        </p:grpSpPr>
        <p:grpSp>
          <p:nvGrpSpPr>
            <p:cNvPr id="41" name="Group 40"/>
            <p:cNvGrpSpPr/>
            <p:nvPr/>
          </p:nvGrpSpPr>
          <p:grpSpPr>
            <a:xfrm>
              <a:off x="4911462" y="1831478"/>
              <a:ext cx="2813545" cy="2227748"/>
              <a:chOff x="4911462" y="1831478"/>
              <a:chExt cx="2813545" cy="2227748"/>
            </a:xfrm>
          </p:grpSpPr>
          <p:grpSp>
            <p:nvGrpSpPr>
              <p:cNvPr id="12" name="Group 11"/>
              <p:cNvGrpSpPr/>
              <p:nvPr/>
            </p:nvGrpSpPr>
            <p:grpSpPr>
              <a:xfrm>
                <a:off x="5727463" y="1831478"/>
                <a:ext cx="1997544" cy="1698613"/>
                <a:chOff x="5727463" y="1831478"/>
                <a:chExt cx="1997544" cy="1698613"/>
              </a:xfrm>
            </p:grpSpPr>
            <p:sp>
              <p:nvSpPr>
                <p:cNvPr id="35" name="Rounded Rectangle 34"/>
                <p:cNvSpPr/>
                <p:nvPr/>
              </p:nvSpPr>
              <p:spPr bwMode="auto">
                <a:xfrm>
                  <a:off x="5727463" y="1831478"/>
                  <a:ext cx="1997544" cy="1698613"/>
                </a:xfrm>
                <a:prstGeom prst="roundRect">
                  <a:avLst>
                    <a:gd name="adj" fmla="val 0"/>
                  </a:avLst>
                </a:prstGeom>
                <a:solidFill>
                  <a:schemeClr val="accent6">
                    <a:lumMod val="40000"/>
                    <a:lumOff val="60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latin typeface="+mj-lt"/>
                    </a:rPr>
                    <a:t> </a:t>
                  </a:r>
                </a:p>
              </p:txBody>
            </p:sp>
            <p:sp>
              <p:nvSpPr>
                <p:cNvPr id="230" name="Freeform 207"/>
                <p:cNvSpPr>
                  <a:spLocks noEditPoints="1"/>
                </p:cNvSpPr>
                <p:nvPr/>
              </p:nvSpPr>
              <p:spPr bwMode="black">
                <a:xfrm>
                  <a:off x="6094413" y="2765769"/>
                  <a:ext cx="576122" cy="42873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31" name="Freeform 207"/>
                <p:cNvSpPr>
                  <a:spLocks noEditPoints="1"/>
                </p:cNvSpPr>
                <p:nvPr/>
              </p:nvSpPr>
              <p:spPr bwMode="black">
                <a:xfrm>
                  <a:off x="6405913" y="2360613"/>
                  <a:ext cx="576122" cy="42873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32" name="Freeform 207"/>
                <p:cNvSpPr>
                  <a:spLocks noEditPoints="1"/>
                </p:cNvSpPr>
                <p:nvPr/>
              </p:nvSpPr>
              <p:spPr bwMode="black">
                <a:xfrm>
                  <a:off x="6787749" y="2765769"/>
                  <a:ext cx="576122" cy="42873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grpSp>
          <p:grpSp>
            <p:nvGrpSpPr>
              <p:cNvPr id="9" name="Group 8"/>
              <p:cNvGrpSpPr/>
              <p:nvPr/>
            </p:nvGrpSpPr>
            <p:grpSpPr>
              <a:xfrm>
                <a:off x="5366797" y="2092637"/>
                <a:ext cx="1997544" cy="1698613"/>
                <a:chOff x="5366797" y="2092637"/>
                <a:chExt cx="1997544" cy="1698613"/>
              </a:xfrm>
            </p:grpSpPr>
            <p:sp>
              <p:nvSpPr>
                <p:cNvPr id="27" name="Rounded Rectangle 26"/>
                <p:cNvSpPr/>
                <p:nvPr/>
              </p:nvSpPr>
              <p:spPr bwMode="auto">
                <a:xfrm>
                  <a:off x="5366797" y="2092637"/>
                  <a:ext cx="1997544" cy="1698613"/>
                </a:xfrm>
                <a:prstGeom prst="roundRect">
                  <a:avLst>
                    <a:gd name="adj" fmla="val 0"/>
                  </a:avLst>
                </a:prstGeom>
                <a:solidFill>
                  <a:schemeClr val="accent6">
                    <a:lumMod val="40000"/>
                    <a:lumOff val="60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latin typeface="+mj-lt"/>
                    </a:rPr>
                    <a:t> </a:t>
                  </a:r>
                </a:p>
              </p:txBody>
            </p:sp>
            <p:sp>
              <p:nvSpPr>
                <p:cNvPr id="227" name="Freeform 207"/>
                <p:cNvSpPr>
                  <a:spLocks noEditPoints="1"/>
                </p:cNvSpPr>
                <p:nvPr/>
              </p:nvSpPr>
              <p:spPr bwMode="black">
                <a:xfrm>
                  <a:off x="5648152" y="3000264"/>
                  <a:ext cx="576122" cy="42873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8" name="Freeform 207"/>
                <p:cNvSpPr>
                  <a:spLocks noEditPoints="1"/>
                </p:cNvSpPr>
                <p:nvPr/>
              </p:nvSpPr>
              <p:spPr bwMode="black">
                <a:xfrm>
                  <a:off x="5959652" y="2595108"/>
                  <a:ext cx="576122" cy="42873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9" name="Freeform 207"/>
                <p:cNvSpPr>
                  <a:spLocks noEditPoints="1"/>
                </p:cNvSpPr>
                <p:nvPr/>
              </p:nvSpPr>
              <p:spPr bwMode="black">
                <a:xfrm>
                  <a:off x="6341488" y="3000264"/>
                  <a:ext cx="576122" cy="42873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grpSp>
          <p:grpSp>
            <p:nvGrpSpPr>
              <p:cNvPr id="13" name="Group 12"/>
              <p:cNvGrpSpPr/>
              <p:nvPr/>
            </p:nvGrpSpPr>
            <p:grpSpPr>
              <a:xfrm>
                <a:off x="4911462" y="2360613"/>
                <a:ext cx="1997544" cy="1698613"/>
                <a:chOff x="4911462" y="2360613"/>
                <a:chExt cx="1997544" cy="1698613"/>
              </a:xfrm>
            </p:grpSpPr>
            <p:grpSp>
              <p:nvGrpSpPr>
                <p:cNvPr id="16" name="Group 15"/>
                <p:cNvGrpSpPr/>
                <p:nvPr/>
              </p:nvGrpSpPr>
              <p:grpSpPr>
                <a:xfrm>
                  <a:off x="4911462" y="2360613"/>
                  <a:ext cx="1997544" cy="1698613"/>
                  <a:chOff x="3048620" y="3929537"/>
                  <a:chExt cx="1590373" cy="1425389"/>
                </a:xfrm>
                <a:effectLst/>
              </p:grpSpPr>
              <p:grpSp>
                <p:nvGrpSpPr>
                  <p:cNvPr id="17" name="Group 16"/>
                  <p:cNvGrpSpPr/>
                  <p:nvPr/>
                </p:nvGrpSpPr>
                <p:grpSpPr>
                  <a:xfrm>
                    <a:off x="3048620" y="3929537"/>
                    <a:ext cx="1590373" cy="1425389"/>
                    <a:chOff x="3044724" y="3378023"/>
                    <a:chExt cx="2312894" cy="2072958"/>
                  </a:xfrm>
                </p:grpSpPr>
                <p:sp>
                  <p:nvSpPr>
                    <p:cNvPr id="19" name="Rounded Rectangle 18"/>
                    <p:cNvSpPr/>
                    <p:nvPr/>
                  </p:nvSpPr>
                  <p:spPr bwMode="auto">
                    <a:xfrm>
                      <a:off x="3044724" y="3378023"/>
                      <a:ext cx="2312894" cy="2072958"/>
                    </a:xfrm>
                    <a:prstGeom prst="roundRect">
                      <a:avLst>
                        <a:gd name="adj" fmla="val 0"/>
                      </a:avLst>
                    </a:prstGeom>
                    <a:solidFill>
                      <a:schemeClr val="accent6">
                        <a:lumMod val="40000"/>
                        <a:lumOff val="60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latin typeface="+mj-lt"/>
                        </a:rPr>
                        <a:t> </a:t>
                      </a:r>
                    </a:p>
                  </p:txBody>
                </p:sp>
                <p:sp>
                  <p:nvSpPr>
                    <p:cNvPr id="21" name="Rectangle 20"/>
                    <p:cNvSpPr/>
                    <p:nvPr/>
                  </p:nvSpPr>
                  <p:spPr>
                    <a:xfrm>
                      <a:off x="3138697" y="3485134"/>
                      <a:ext cx="1975227" cy="319264"/>
                    </a:xfrm>
                    <a:prstGeom prst="rect">
                      <a:avLst/>
                    </a:prstGeom>
                  </p:spPr>
                  <p:txBody>
                    <a:bodyPr wrap="none">
                      <a:spAutoFit/>
                    </a:bodyPr>
                    <a:lstStyle/>
                    <a:p>
                      <a:pPr algn="ctr"/>
                      <a:r>
                        <a:rPr lang="en-US" sz="1100" dirty="0">
                          <a:solidFill>
                            <a:schemeClr val="tx2">
                              <a:alpha val="99000"/>
                            </a:schemeClr>
                          </a:solidFill>
                          <a:ea typeface="Segoe UI" pitchFamily="34" charset="0"/>
                          <a:cs typeface="Segoe UI" pitchFamily="34" charset="0"/>
                        </a:rPr>
                        <a:t>ECN NODE 1 - LONDON</a:t>
                      </a:r>
                    </a:p>
                  </p:txBody>
                </p:sp>
              </p:grpSp>
              <p:sp>
                <p:nvSpPr>
                  <p:cNvPr id="18" name="Rectangle 17"/>
                  <p:cNvSpPr/>
                  <p:nvPr/>
                </p:nvSpPr>
                <p:spPr>
                  <a:xfrm>
                    <a:off x="3117483" y="5133508"/>
                    <a:ext cx="1399029" cy="219530"/>
                  </a:xfrm>
                  <a:prstGeom prst="rect">
                    <a:avLst/>
                  </a:prstGeom>
                </p:spPr>
                <p:txBody>
                  <a:bodyPr wrap="none">
                    <a:spAutoFit/>
                  </a:bodyPr>
                  <a:lstStyle/>
                  <a:p>
                    <a:pPr algn="ctr"/>
                    <a:r>
                      <a:rPr lang="en-US" sz="1100" dirty="0">
                        <a:solidFill>
                          <a:schemeClr val="tx2">
                            <a:alpha val="99000"/>
                          </a:schemeClr>
                        </a:solidFill>
                        <a:ea typeface="Segoe UI" pitchFamily="34" charset="0"/>
                        <a:cs typeface="Segoe UI" pitchFamily="34" charset="0"/>
                      </a:rPr>
                      <a:t>EDGE CACHING SERVERS</a:t>
                    </a:r>
                  </a:p>
                </p:txBody>
              </p:sp>
            </p:grpSp>
            <p:grpSp>
              <p:nvGrpSpPr>
                <p:cNvPr id="3" name="Group 2"/>
                <p:cNvGrpSpPr/>
                <p:nvPr/>
              </p:nvGrpSpPr>
              <p:grpSpPr>
                <a:xfrm>
                  <a:off x="5232010" y="2796530"/>
                  <a:ext cx="1356449" cy="917046"/>
                  <a:chOff x="5317812" y="2917110"/>
                  <a:chExt cx="1356449" cy="917046"/>
                </a:xfrm>
              </p:grpSpPr>
              <p:grpSp>
                <p:nvGrpSpPr>
                  <p:cNvPr id="68" name="Group 67"/>
                  <p:cNvGrpSpPr/>
                  <p:nvPr/>
                </p:nvGrpSpPr>
                <p:grpSpPr bwMode="black">
                  <a:xfrm>
                    <a:off x="5317812" y="3322266"/>
                    <a:ext cx="663113" cy="511890"/>
                    <a:chOff x="7010400" y="2133600"/>
                    <a:chExt cx="1379538" cy="1065213"/>
                  </a:xfrm>
                </p:grpSpPr>
                <p:sp>
                  <p:nvSpPr>
                    <p:cNvPr id="72"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76"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86"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87"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88"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89"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0"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1"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2"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3"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4"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5"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6"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7"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8"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9"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0"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1"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2"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3"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4"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5"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6"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7"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8"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9"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0"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1"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2"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3"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4"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5"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6"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7"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8"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9"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0"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1"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2"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3"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4"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5"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6"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7"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8"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9"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0"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grpSp>
              <p:grpSp>
                <p:nvGrpSpPr>
                  <p:cNvPr id="131" name="Group 130"/>
                  <p:cNvGrpSpPr/>
                  <p:nvPr/>
                </p:nvGrpSpPr>
                <p:grpSpPr bwMode="black">
                  <a:xfrm>
                    <a:off x="5629312" y="2917110"/>
                    <a:ext cx="663113" cy="511890"/>
                    <a:chOff x="7010400" y="2133600"/>
                    <a:chExt cx="1379538" cy="1065213"/>
                  </a:xfrm>
                </p:grpSpPr>
                <p:sp>
                  <p:nvSpPr>
                    <p:cNvPr id="132"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3"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4"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5"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6"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7"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8"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9"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0"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1"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2"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3"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4"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5"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6"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7"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8"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9"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0"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1"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2"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3"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4"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5"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6"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7"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8"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9"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0"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1"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2"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3"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4"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5"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6"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7"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8"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9"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0"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1"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2"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3"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4"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5"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6"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7"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8"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grpSp>
              <p:grpSp>
                <p:nvGrpSpPr>
                  <p:cNvPr id="179" name="Group 178"/>
                  <p:cNvGrpSpPr/>
                  <p:nvPr/>
                </p:nvGrpSpPr>
                <p:grpSpPr bwMode="black">
                  <a:xfrm>
                    <a:off x="6011148" y="3322266"/>
                    <a:ext cx="663113" cy="511890"/>
                    <a:chOff x="7010400" y="2133600"/>
                    <a:chExt cx="1379538" cy="1065213"/>
                  </a:xfrm>
                </p:grpSpPr>
                <p:sp>
                  <p:nvSpPr>
                    <p:cNvPr id="180"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1"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2"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3"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4"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5"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6"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7"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8"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9"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0"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1"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2"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3"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4"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5"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6"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7"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8"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9"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0"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1"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2"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3"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4"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5"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6"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7"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8"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9"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0"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1"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2"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3"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4"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5"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6"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7"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8"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9"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0"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1"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2"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3"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4"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5"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6"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grpSp>
            </p:grpSp>
          </p:grpSp>
        </p:grpSp>
        <p:sp>
          <p:nvSpPr>
            <p:cNvPr id="29" name="Rectangle 28"/>
            <p:cNvSpPr/>
            <p:nvPr/>
          </p:nvSpPr>
          <p:spPr>
            <a:xfrm>
              <a:off x="5491838" y="2135902"/>
              <a:ext cx="1563248" cy="261610"/>
            </a:xfrm>
            <a:prstGeom prst="rect">
              <a:avLst/>
            </a:prstGeom>
          </p:spPr>
          <p:txBody>
            <a:bodyPr wrap="none">
              <a:spAutoFit/>
            </a:bodyPr>
            <a:lstStyle/>
            <a:p>
              <a:pPr algn="ctr"/>
              <a:r>
                <a:rPr lang="en-US" sz="1100" dirty="0">
                  <a:solidFill>
                    <a:schemeClr val="tx2">
                      <a:alpha val="99000"/>
                    </a:schemeClr>
                  </a:solidFill>
                  <a:ea typeface="Segoe UI" pitchFamily="34" charset="0"/>
                  <a:cs typeface="Segoe UI" pitchFamily="34" charset="0"/>
                </a:rPr>
                <a:t>ECN NODE 2 - TOKYO</a:t>
              </a:r>
            </a:p>
          </p:txBody>
        </p:sp>
        <p:sp>
          <p:nvSpPr>
            <p:cNvPr id="37" name="Rectangle 36"/>
            <p:cNvSpPr/>
            <p:nvPr/>
          </p:nvSpPr>
          <p:spPr>
            <a:xfrm>
              <a:off x="6214667" y="1874743"/>
              <a:ext cx="973344" cy="261610"/>
            </a:xfrm>
            <a:prstGeom prst="rect">
              <a:avLst/>
            </a:prstGeom>
          </p:spPr>
          <p:txBody>
            <a:bodyPr wrap="none">
              <a:spAutoFit/>
            </a:bodyPr>
            <a:lstStyle/>
            <a:p>
              <a:pPr algn="ctr"/>
              <a:r>
                <a:rPr lang="en-US" sz="1100" dirty="0">
                  <a:solidFill>
                    <a:schemeClr val="tx2">
                      <a:alpha val="99000"/>
                    </a:schemeClr>
                  </a:solidFill>
                  <a:ea typeface="Segoe UI" pitchFamily="34" charset="0"/>
                  <a:cs typeface="Segoe UI" pitchFamily="34" charset="0"/>
                </a:rPr>
                <a:t>ECN NODE…</a:t>
              </a:r>
            </a:p>
          </p:txBody>
        </p:sp>
      </p:grpSp>
    </p:spTree>
    <p:extLst>
      <p:ext uri="{BB962C8B-B14F-4D97-AF65-F5344CB8AC3E}">
        <p14:creationId xmlns:p14="http://schemas.microsoft.com/office/powerpoint/2010/main" val="374337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10" presetClass="exit" presetSubtype="0" fill="hold" grpId="1" nodeType="after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22" presetClass="entr" presetSubtype="4"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wipe(down)">
                                      <p:cBhvr>
                                        <p:cTn id="18" dur="500"/>
                                        <p:tgtEl>
                                          <p:spTgt spid="48"/>
                                        </p:tgtEl>
                                      </p:cBhvr>
                                    </p:animEffect>
                                  </p:childTnLst>
                                </p:cTn>
                              </p:par>
                            </p:childTnLst>
                          </p:cTn>
                        </p:par>
                        <p:par>
                          <p:cTn id="19" fill="hold">
                            <p:stCondLst>
                              <p:cond delay="1500"/>
                            </p:stCondLst>
                            <p:childTnLst>
                              <p:par>
                                <p:cTn id="20" presetID="10" presetClass="exit" presetSubtype="0" fill="hold" grpId="1" nodeType="afterEffect">
                                  <p:stCondLst>
                                    <p:cond delay="0"/>
                                  </p:stCondLst>
                                  <p:childTnLst>
                                    <p:animEffect transition="out" filter="fade">
                                      <p:cBhvr>
                                        <p:cTn id="21" dur="500"/>
                                        <p:tgtEl>
                                          <p:spTgt spid="48"/>
                                        </p:tgtEl>
                                      </p:cBhvr>
                                    </p:animEffect>
                                    <p:set>
                                      <p:cBhvr>
                                        <p:cTn id="22" dur="1" fill="hold">
                                          <p:stCondLst>
                                            <p:cond delay="499"/>
                                          </p:stCondLst>
                                        </p:cTn>
                                        <p:tgtEl>
                                          <p:spTgt spid="48"/>
                                        </p:tgtEl>
                                        <p:attrNameLst>
                                          <p:attrName>style.visibility</p:attrName>
                                        </p:attrNameLst>
                                      </p:cBhvr>
                                      <p:to>
                                        <p:strVal val="hidden"/>
                                      </p:to>
                                    </p:set>
                                  </p:childTnLst>
                                </p:cTn>
                              </p:par>
                              <p:par>
                                <p:cTn id="23" presetID="10" presetClass="exit" presetSubtype="0" fill="hold" nodeType="withEffect">
                                  <p:stCondLst>
                                    <p:cond delay="1000"/>
                                  </p:stCondLst>
                                  <p:childTnLst>
                                    <p:animEffect transition="out" filter="fade">
                                      <p:cBhvr>
                                        <p:cTn id="24" dur="500"/>
                                        <p:tgtEl>
                                          <p:spTgt spid="49"/>
                                        </p:tgtEl>
                                      </p:cBhvr>
                                    </p:animEffect>
                                    <p:set>
                                      <p:cBhvr>
                                        <p:cTn id="25" dur="1" fill="hold">
                                          <p:stCondLst>
                                            <p:cond delay="499"/>
                                          </p:stCondLst>
                                        </p:cTn>
                                        <p:tgtEl>
                                          <p:spTgt spid="49"/>
                                        </p:tgtEl>
                                        <p:attrNameLst>
                                          <p:attrName>style.visibility</p:attrName>
                                        </p:attrNameLst>
                                      </p:cBhvr>
                                      <p:to>
                                        <p:strVal val="hidden"/>
                                      </p:to>
                                    </p:se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nodeType="with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par>
                          <p:cTn id="44" fill="hold">
                            <p:stCondLst>
                              <p:cond delay="4500"/>
                            </p:stCondLst>
                            <p:childTnLst>
                              <p:par>
                                <p:cTn id="45" presetID="10" presetClass="entr" presetSubtype="0" fill="hold" grpId="0" nodeType="after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77"/>
                                        </p:tgtEl>
                                      </p:cBhvr>
                                    </p:animEffect>
                                    <p:set>
                                      <p:cBhvr>
                                        <p:cTn id="52" dur="1" fill="hold">
                                          <p:stCondLst>
                                            <p:cond delay="499"/>
                                          </p:stCondLst>
                                        </p:cTn>
                                        <p:tgtEl>
                                          <p:spTgt spid="77"/>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85"/>
                                        </p:tgtEl>
                                      </p:cBhvr>
                                    </p:animEffect>
                                    <p:set>
                                      <p:cBhvr>
                                        <p:cTn id="55" dur="1" fill="hold">
                                          <p:stCondLst>
                                            <p:cond delay="499"/>
                                          </p:stCondLst>
                                        </p:cTn>
                                        <p:tgtEl>
                                          <p:spTgt spid="85"/>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0"/>
                                        </p:tgtEl>
                                      </p:cBhvr>
                                    </p:animEffect>
                                    <p:set>
                                      <p:cBhvr>
                                        <p:cTn id="58" dur="1" fill="hold">
                                          <p:stCondLst>
                                            <p:cond delay="499"/>
                                          </p:stCondLst>
                                        </p:cTn>
                                        <p:tgtEl>
                                          <p:spTgt spid="10"/>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62"/>
                                        </p:tgtEl>
                                      </p:cBhvr>
                                    </p:animEffect>
                                    <p:set>
                                      <p:cBhvr>
                                        <p:cTn id="61" dur="1" fill="hold">
                                          <p:stCondLst>
                                            <p:cond delay="499"/>
                                          </p:stCondLst>
                                        </p:cTn>
                                        <p:tgtEl>
                                          <p:spTgt spid="62"/>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6"/>
                                        </p:tgtEl>
                                      </p:cBhvr>
                                    </p:animEffect>
                                    <p:set>
                                      <p:cBhvr>
                                        <p:cTn id="64" dur="1" fill="hold">
                                          <p:stCondLst>
                                            <p:cond delay="499"/>
                                          </p:stCondLst>
                                        </p:cTn>
                                        <p:tgtEl>
                                          <p:spTgt spid="6"/>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par>
                                <p:cTn id="69" presetID="10" presetClass="entr" presetSubtype="0" fill="hold" nodeType="with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500"/>
                                        <p:tgtEl>
                                          <p:spTgt spid="84"/>
                                        </p:tgtEl>
                                      </p:cBhvr>
                                    </p:animEffect>
                                  </p:childTnLst>
                                </p:cTn>
                              </p:par>
                              <p:par>
                                <p:cTn id="72" presetID="10" presetClass="entr" presetSubtype="0" fill="hold" nodeType="with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childTnLst>
                          </p:cTn>
                        </p:par>
                        <p:par>
                          <p:cTn id="75" fill="hold">
                            <p:stCondLst>
                              <p:cond delay="1000"/>
                            </p:stCondLst>
                            <p:childTnLst>
                              <p:par>
                                <p:cTn id="76" presetID="10" presetClass="entr" presetSubtype="0" fill="hold" grpId="2" nodeType="after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childTnLst>
                          </p:cTn>
                        </p:par>
                        <p:par>
                          <p:cTn id="79" fill="hold">
                            <p:stCondLst>
                              <p:cond delay="1500"/>
                            </p:stCondLst>
                            <p:childTnLst>
                              <p:par>
                                <p:cTn id="80" presetID="10" presetClass="entr" presetSubtype="0" fill="hold" grpId="0" nodeType="after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500"/>
                                        <p:tgtEl>
                                          <p:spTgt spid="6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fade">
                                      <p:cBhvr>
                                        <p:cTn id="8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64" grpId="0" animBg="1"/>
      <p:bldP spid="63" grpId="0"/>
      <p:bldP spid="4" grpId="0" animBg="1"/>
      <p:bldP spid="4" grpId="1" animBg="1"/>
      <p:bldP spid="48" grpId="0" animBg="1"/>
      <p:bldP spid="48" grpId="1" animBg="1"/>
      <p:bldP spid="10" grpId="0" animBg="1"/>
      <p:bldP spid="10" grpId="1" animBg="1"/>
      <p:bldP spid="10"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371" y="89419"/>
            <a:ext cx="3257097" cy="32570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27200" y="3779519"/>
            <a:ext cx="2214880" cy="2527311"/>
          </a:xfrm>
          <a:prstGeom prst="rect">
            <a:avLst/>
          </a:prstGeom>
        </p:spPr>
      </p:pic>
      <p:sp>
        <p:nvSpPr>
          <p:cNvPr id="4" name="Rectangle 3"/>
          <p:cNvSpPr/>
          <p:nvPr/>
        </p:nvSpPr>
        <p:spPr bwMode="auto">
          <a:xfrm>
            <a:off x="5363848" y="1466705"/>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the cloud?</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6032500" y="2590800"/>
            <a:ext cx="6156325" cy="2536825"/>
          </a:xfrm>
          <a:prstGeom prst="rect">
            <a:avLst/>
          </a:prstGeom>
        </p:spPr>
        <p:txBody>
          <a:bodyPr>
            <a:normAutofit/>
          </a:bodyPr>
          <a:lstStyle/>
          <a:p>
            <a:pPr marL="0" indent="0">
              <a:buNone/>
            </a:pPr>
            <a:r>
              <a:rPr lang="en-US" sz="4000" dirty="0">
                <a:solidFill>
                  <a:srgbClr val="00B0F0">
                    <a:alpha val="99000"/>
                  </a:srgbClr>
                </a:solidFill>
                <a:latin typeface="Segoe UI Light" pitchFamily="34" charset="0"/>
              </a:rPr>
              <a:t>An approach to computing that’s about internet scale </a:t>
            </a:r>
            <a:r>
              <a:rPr lang="en-US" sz="4000" dirty="0" smtClean="0">
                <a:solidFill>
                  <a:srgbClr val="00B0F0">
                    <a:alpha val="99000"/>
                  </a:srgbClr>
                </a:solidFill>
                <a:latin typeface="Segoe UI Light" pitchFamily="34" charset="0"/>
              </a:rPr>
              <a:t/>
            </a:r>
            <a:br>
              <a:rPr lang="en-US" sz="4000" dirty="0" smtClean="0">
                <a:solidFill>
                  <a:srgbClr val="00B0F0">
                    <a:alpha val="99000"/>
                  </a:srgbClr>
                </a:solidFill>
                <a:latin typeface="Segoe UI Light" pitchFamily="34" charset="0"/>
              </a:rPr>
            </a:br>
            <a:r>
              <a:rPr lang="en-US" sz="4000" dirty="0" smtClean="0">
                <a:solidFill>
                  <a:srgbClr val="00B0F0">
                    <a:alpha val="99000"/>
                  </a:srgbClr>
                </a:solidFill>
                <a:latin typeface="Segoe UI Light" pitchFamily="34" charset="0"/>
              </a:rPr>
              <a:t>and </a:t>
            </a:r>
            <a:r>
              <a:rPr lang="en-US" sz="4000" dirty="0">
                <a:solidFill>
                  <a:srgbClr val="00B0F0">
                    <a:alpha val="99000"/>
                  </a:srgbClr>
                </a:solidFill>
                <a:latin typeface="Segoe UI Light" pitchFamily="34" charset="0"/>
              </a:rPr>
              <a:t>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5839" y="1054023"/>
            <a:ext cx="1348677" cy="1333085"/>
          </a:xfrm>
          <a:prstGeom prst="rect">
            <a:avLst/>
          </a:prstGeom>
        </p:spPr>
      </p:pic>
    </p:spTree>
    <p:extLst>
      <p:ext uri="{BB962C8B-B14F-4D97-AF65-F5344CB8AC3E}">
        <p14:creationId xmlns:p14="http://schemas.microsoft.com/office/powerpoint/2010/main" val="294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515144" y="4020351"/>
            <a:ext cx="11160919" cy="2209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 name="Rectangle 80"/>
          <p:cNvSpPr/>
          <p:nvPr/>
        </p:nvSpPr>
        <p:spPr>
          <a:xfrm>
            <a:off x="515145" y="1189838"/>
            <a:ext cx="5409138" cy="26289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13" y="228601"/>
            <a:ext cx="11149013" cy="761747"/>
          </a:xfrm>
        </p:spPr>
        <p:txBody>
          <a:bodyPr/>
          <a:lstStyle/>
          <a:p>
            <a:r>
              <a:rPr lang="en-US" dirty="0"/>
              <a:t>Windows Azure </a:t>
            </a:r>
            <a:r>
              <a:rPr lang="en-US" dirty="0">
                <a:solidFill>
                  <a:schemeClr val="accent2">
                    <a:alpha val="99000"/>
                  </a:schemeClr>
                </a:solidFill>
              </a:rPr>
              <a:t>Consumption </a:t>
            </a:r>
            <a:r>
              <a:rPr lang="en-US" dirty="0" smtClean="0">
                <a:solidFill>
                  <a:schemeClr val="accent2">
                    <a:alpha val="99000"/>
                  </a:schemeClr>
                </a:solidFill>
              </a:rPr>
              <a:t>Prices</a:t>
            </a:r>
            <a:endParaRPr lang="en-US" sz="3200" dirty="0">
              <a:solidFill>
                <a:schemeClr val="accent4">
                  <a:alpha val="99000"/>
                </a:schemeClr>
              </a:solidFill>
            </a:endParaRPr>
          </a:p>
        </p:txBody>
      </p:sp>
      <p:sp>
        <p:nvSpPr>
          <p:cNvPr id="53" name="Azure text"/>
          <p:cNvSpPr txBox="1"/>
          <p:nvPr/>
        </p:nvSpPr>
        <p:spPr>
          <a:xfrm>
            <a:off x="595977" y="1746653"/>
            <a:ext cx="4985374" cy="535525"/>
          </a:xfrm>
          <a:prstGeom prst="rect">
            <a:avLst/>
          </a:prstGeom>
          <a:noFill/>
        </p:spPr>
        <p:txBody>
          <a:bodyPr wrap="square" lIns="91432" tIns="45717" rIns="91432" bIns="45717" rtlCol="0">
            <a:spAutoFit/>
          </a:bodyPr>
          <a:lstStyle/>
          <a:p>
            <a:pPr marL="0" lvl="1" indent="-155562">
              <a:lnSpc>
                <a:spcPct val="90000"/>
              </a:lnSpc>
              <a:spcBef>
                <a:spcPct val="0"/>
              </a:spcBef>
              <a:buClr>
                <a:srgbClr val="FFC000"/>
              </a:buClr>
              <a:defRPr/>
            </a:pPr>
            <a:r>
              <a:rPr lang="en-US" sz="1600" dirty="0">
                <a:ln w="3175">
                  <a:noFill/>
                </a:ln>
                <a:gradFill flip="none" rotWithShape="1">
                  <a:gsLst>
                    <a:gs pos="0">
                      <a:srgbClr val="595959"/>
                    </a:gs>
                    <a:gs pos="86000">
                      <a:srgbClr val="595959"/>
                    </a:gs>
                  </a:gsLst>
                  <a:lin ang="5400000" scaled="0"/>
                  <a:tileRect/>
                </a:gradFill>
                <a:latin typeface="+mj-lt"/>
                <a:cs typeface="Segoe UI" pitchFamily="34" charset="0"/>
              </a:rPr>
              <a:t>Elastic, scalable, secure, and highly available </a:t>
            </a:r>
            <a:br>
              <a:rPr lang="en-US" sz="1600" dirty="0">
                <a:ln w="3175">
                  <a:noFill/>
                </a:ln>
                <a:gradFill flip="none" rotWithShape="1">
                  <a:gsLst>
                    <a:gs pos="0">
                      <a:srgbClr val="595959"/>
                    </a:gs>
                    <a:gs pos="86000">
                      <a:srgbClr val="595959"/>
                    </a:gs>
                  </a:gsLst>
                  <a:lin ang="5400000" scaled="0"/>
                  <a:tileRect/>
                </a:gradFill>
                <a:latin typeface="+mj-lt"/>
                <a:cs typeface="Segoe UI" pitchFamily="34" charset="0"/>
              </a:rPr>
            </a:br>
            <a:r>
              <a:rPr lang="en-US" sz="1600" dirty="0">
                <a:ln w="3175">
                  <a:noFill/>
                </a:ln>
                <a:gradFill flip="none" rotWithShape="1">
                  <a:gsLst>
                    <a:gs pos="0">
                      <a:srgbClr val="595959"/>
                    </a:gs>
                    <a:gs pos="86000">
                      <a:srgbClr val="595959"/>
                    </a:gs>
                  </a:gsLst>
                  <a:lin ang="5400000" scaled="0"/>
                  <a:tileRect/>
                </a:gradFill>
                <a:latin typeface="+mj-lt"/>
                <a:cs typeface="Segoe UI" pitchFamily="34" charset="0"/>
              </a:rPr>
              <a:t>automated service platform</a:t>
            </a:r>
          </a:p>
        </p:txBody>
      </p:sp>
      <p:grpSp>
        <p:nvGrpSpPr>
          <p:cNvPr id="7" name="Group 6"/>
          <p:cNvGrpSpPr/>
          <p:nvPr/>
        </p:nvGrpSpPr>
        <p:grpSpPr>
          <a:xfrm>
            <a:off x="665702" y="2273572"/>
            <a:ext cx="2468880" cy="1381464"/>
            <a:chOff x="614186" y="2724337"/>
            <a:chExt cx="2468880" cy="1381464"/>
          </a:xfrm>
        </p:grpSpPr>
        <p:sp>
          <p:nvSpPr>
            <p:cNvPr id="58" name="Rounded Rectangle 57"/>
            <p:cNvSpPr/>
            <p:nvPr/>
          </p:nvSpPr>
          <p:spPr bwMode="auto">
            <a:xfrm>
              <a:off x="614186" y="2796091"/>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59" name="TextBox 58"/>
            <p:cNvSpPr txBox="1"/>
            <p:nvPr/>
          </p:nvSpPr>
          <p:spPr bwMode="invGray">
            <a:xfrm>
              <a:off x="938656" y="2724337"/>
              <a:ext cx="1928738" cy="526298"/>
            </a:xfrm>
            <a:prstGeom prst="rect">
              <a:avLst/>
            </a:prstGeom>
            <a:noFill/>
          </p:spPr>
          <p:txBody>
            <a:bodyPr wrap="square" tIns="182880" rtlCol="0">
              <a:spAutoFit/>
            </a:bodyPr>
            <a:lstStyle/>
            <a:p>
              <a:pPr marL="0" lvl="1" algn="ctr" defTabSz="914023" fontAlgn="base">
                <a:lnSpc>
                  <a:spcPct val="80000"/>
                </a:lnSpc>
                <a:spcBef>
                  <a:spcPct val="0"/>
                </a:spcBef>
                <a:spcAft>
                  <a:spcPct val="0"/>
                </a:spcAft>
                <a:buClr>
                  <a:srgbClr val="FFC000"/>
                </a:buClr>
                <a:defRPr/>
              </a:pPr>
              <a:r>
                <a:rPr lang="en-US" kern="0" spc="-51" dirty="0">
                  <a:solidFill>
                    <a:schemeClr val="bg1">
                      <a:alpha val="99000"/>
                    </a:schemeClr>
                  </a:solidFill>
                  <a:latin typeface="Segoe UI" pitchFamily="34" charset="0"/>
                  <a:ea typeface="Segoe UI" pitchFamily="34" charset="0"/>
                  <a:cs typeface="Segoe UI" pitchFamily="34" charset="0"/>
                </a:rPr>
                <a:t>Compute</a:t>
              </a:r>
            </a:p>
          </p:txBody>
        </p:sp>
        <p:sp>
          <p:nvSpPr>
            <p:cNvPr id="60" name="Rectangle 59"/>
            <p:cNvSpPr/>
            <p:nvPr/>
          </p:nvSpPr>
          <p:spPr>
            <a:xfrm>
              <a:off x="826876" y="3482964"/>
              <a:ext cx="2152298" cy="558094"/>
            </a:xfrm>
            <a:prstGeom prst="rect">
              <a:avLst/>
            </a:prstGeom>
          </p:spPr>
          <p:txBody>
            <a:bodyPr wrap="square" anchor="ctr" anchorCtr="0">
              <a:noAutofit/>
            </a:bodyPr>
            <a:lstStyle/>
            <a:p>
              <a:pPr algn="ctr">
                <a:defRPr/>
              </a:pPr>
              <a:r>
                <a:rPr lang="en-US" sz="1200" b="1" kern="0" dirty="0">
                  <a:solidFill>
                    <a:schemeClr val="bg1">
                      <a:alpha val="99000"/>
                    </a:schemeClr>
                  </a:solidFill>
                </a:rPr>
                <a:t>$0.04-0.96/hour</a:t>
              </a:r>
            </a:p>
            <a:p>
              <a:pPr algn="ctr">
                <a:defRPr/>
              </a:pPr>
              <a:r>
                <a:rPr lang="en-US" sz="1200" kern="0" dirty="0">
                  <a:solidFill>
                    <a:schemeClr val="bg1">
                      <a:alpha val="99000"/>
                    </a:schemeClr>
                  </a:solidFill>
                </a:rPr>
                <a:t>+ Variable Instance Sizes  </a:t>
              </a:r>
            </a:p>
          </p:txBody>
        </p:sp>
        <p:sp>
          <p:nvSpPr>
            <p:cNvPr id="61" name="Rectangle 60"/>
            <p:cNvSpPr/>
            <p:nvPr/>
          </p:nvSpPr>
          <p:spPr>
            <a:xfrm>
              <a:off x="789408" y="3188764"/>
              <a:ext cx="2227233" cy="276999"/>
            </a:xfrm>
            <a:prstGeom prst="rect">
              <a:avLst/>
            </a:prstGeom>
          </p:spPr>
          <p:txBody>
            <a:bodyPr wrap="square">
              <a:spAutoFit/>
            </a:bodyPr>
            <a:lstStyle/>
            <a:p>
              <a:pPr algn="ctr">
                <a:defRPr/>
              </a:pPr>
              <a:r>
                <a:rPr lang="en-US" sz="1200" kern="0" dirty="0">
                  <a:solidFill>
                    <a:schemeClr val="bg1">
                      <a:alpha val="99000"/>
                    </a:schemeClr>
                  </a:solidFill>
                </a:rPr>
                <a:t>Per service hour</a:t>
              </a:r>
              <a:endParaRPr lang="en-US" sz="2800" kern="0" dirty="0">
                <a:solidFill>
                  <a:schemeClr val="bg1">
                    <a:alpha val="99000"/>
                  </a:schemeClr>
                </a:solidFill>
              </a:endParaRPr>
            </a:p>
          </p:txBody>
        </p:sp>
      </p:grpSp>
      <p:grpSp>
        <p:nvGrpSpPr>
          <p:cNvPr id="6" name="Group 5"/>
          <p:cNvGrpSpPr/>
          <p:nvPr/>
        </p:nvGrpSpPr>
        <p:grpSpPr>
          <a:xfrm>
            <a:off x="3285865" y="2273570"/>
            <a:ext cx="2468880" cy="1381464"/>
            <a:chOff x="3345488" y="2724335"/>
            <a:chExt cx="2468880" cy="1381464"/>
          </a:xfrm>
        </p:grpSpPr>
        <p:sp>
          <p:nvSpPr>
            <p:cNvPr id="73" name="Rounded Rectangle 72"/>
            <p:cNvSpPr/>
            <p:nvPr/>
          </p:nvSpPr>
          <p:spPr bwMode="auto">
            <a:xfrm>
              <a:off x="3345488" y="2796089"/>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74" name="TextBox 73"/>
            <p:cNvSpPr txBox="1"/>
            <p:nvPr/>
          </p:nvSpPr>
          <p:spPr bwMode="invGray">
            <a:xfrm>
              <a:off x="3453344" y="2724335"/>
              <a:ext cx="2253169" cy="526298"/>
            </a:xfrm>
            <a:prstGeom prst="rect">
              <a:avLst/>
            </a:prstGeom>
            <a:noFill/>
          </p:spPr>
          <p:txBody>
            <a:bodyPr wrap="square" tIns="182880" rtlCol="0">
              <a:spAutoFit/>
            </a:bodyPr>
            <a:lstStyle>
              <a:defPPr>
                <a:defRPr lang="en-US"/>
              </a:defPPr>
              <a:lvl2pPr marL="0" lvl="1" algn="ctr" defTabSz="914023" fontAlgn="base">
                <a:lnSpc>
                  <a:spcPct val="80000"/>
                </a:lnSpc>
                <a:spcBef>
                  <a:spcPct val="0"/>
                </a:spcBef>
                <a:spcAft>
                  <a:spcPct val="0"/>
                </a:spcAft>
                <a:buClr>
                  <a:srgbClr val="FFC000"/>
                </a:buClr>
                <a:defRPr sz="2000" kern="0" spc="-51">
                  <a:solidFill>
                    <a:schemeClr val="bg1">
                      <a:alpha val="99000"/>
                    </a:schemeClr>
                  </a:solidFill>
                </a:defRPr>
              </a:lvl2pPr>
            </a:lstStyle>
            <a:p>
              <a:pPr lvl="1"/>
              <a:r>
                <a:rPr lang="en-US" sz="2400" dirty="0" smtClean="0">
                  <a:latin typeface="Segoe UI" pitchFamily="34" charset="0"/>
                  <a:ea typeface="Segoe UI" pitchFamily="34" charset="0"/>
                  <a:cs typeface="Segoe UI" pitchFamily="34" charset="0"/>
                </a:rPr>
                <a:t>Storage</a:t>
              </a:r>
              <a:endParaRPr lang="en-US" sz="2400" dirty="0">
                <a:latin typeface="Segoe UI" pitchFamily="34" charset="0"/>
                <a:ea typeface="Segoe UI" pitchFamily="34" charset="0"/>
                <a:cs typeface="Segoe UI" pitchFamily="34" charset="0"/>
              </a:endParaRPr>
            </a:p>
          </p:txBody>
        </p:sp>
        <p:sp>
          <p:nvSpPr>
            <p:cNvPr id="75" name="Rectangle 74"/>
            <p:cNvSpPr/>
            <p:nvPr/>
          </p:nvSpPr>
          <p:spPr>
            <a:xfrm>
              <a:off x="3454574" y="3186927"/>
              <a:ext cx="2250708" cy="276999"/>
            </a:xfrm>
            <a:prstGeom prst="rect">
              <a:avLst/>
            </a:prstGeom>
          </p:spPr>
          <p:txBody>
            <a:bodyPr wrap="square">
              <a:spAutoFit/>
            </a:bodyPr>
            <a:lstStyle/>
            <a:p>
              <a:pPr algn="ctr"/>
              <a:r>
                <a:rPr lang="en-US" sz="1200" kern="0" dirty="0">
                  <a:solidFill>
                    <a:schemeClr val="bg1">
                      <a:alpha val="99000"/>
                    </a:schemeClr>
                  </a:solidFill>
                </a:rPr>
                <a:t>Per GB stored and transactions</a:t>
              </a:r>
            </a:p>
          </p:txBody>
        </p:sp>
        <p:sp>
          <p:nvSpPr>
            <p:cNvPr id="76" name="Rectangle 75"/>
            <p:cNvSpPr/>
            <p:nvPr/>
          </p:nvSpPr>
          <p:spPr>
            <a:xfrm>
              <a:off x="3390438" y="3462780"/>
              <a:ext cx="2378981" cy="598458"/>
            </a:xfrm>
            <a:prstGeom prst="rect">
              <a:avLst/>
            </a:prstGeom>
          </p:spPr>
          <p:txBody>
            <a:bodyPr wrap="square" anchor="ctr" anchorCtr="0">
              <a:noAutofit/>
            </a:bodyPr>
            <a:lstStyle/>
            <a:p>
              <a:pPr algn="ctr">
                <a:defRPr/>
              </a:pPr>
              <a:r>
                <a:rPr lang="en-US" sz="1200" b="1" kern="0" dirty="0">
                  <a:solidFill>
                    <a:schemeClr val="bg1">
                      <a:alpha val="99000"/>
                    </a:schemeClr>
                  </a:solidFill>
                </a:rPr>
                <a:t>$0.15 GB/month</a:t>
              </a:r>
            </a:p>
            <a:p>
              <a:pPr algn="ctr">
                <a:defRPr/>
              </a:pPr>
              <a:r>
                <a:rPr lang="en-US" sz="1200" kern="0" dirty="0">
                  <a:solidFill>
                    <a:schemeClr val="bg1">
                      <a:alpha val="99000"/>
                    </a:schemeClr>
                  </a:solidFill>
                </a:rPr>
                <a:t>$0.01/10k transactions </a:t>
              </a:r>
            </a:p>
          </p:txBody>
        </p:sp>
      </p:grpSp>
      <p:grpSp>
        <p:nvGrpSpPr>
          <p:cNvPr id="84" name="Group 83"/>
          <p:cNvGrpSpPr/>
          <p:nvPr/>
        </p:nvGrpSpPr>
        <p:grpSpPr>
          <a:xfrm>
            <a:off x="748194" y="4615949"/>
            <a:ext cx="3477420" cy="1494179"/>
            <a:chOff x="2658493" y="5167597"/>
            <a:chExt cx="3267075" cy="1494179"/>
          </a:xfrm>
        </p:grpSpPr>
        <p:sp>
          <p:nvSpPr>
            <p:cNvPr id="90" name="Rounded Rectangle 89"/>
            <p:cNvSpPr/>
            <p:nvPr/>
          </p:nvSpPr>
          <p:spPr bwMode="auto">
            <a:xfrm>
              <a:off x="2661577" y="5167597"/>
              <a:ext cx="3260907" cy="1190674"/>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r>
                <a:rPr lang="en-US" altLang="zh-CN" sz="1600" dirty="0"/>
                <a:t> </a:t>
              </a:r>
            </a:p>
          </p:txBody>
        </p:sp>
        <p:sp>
          <p:nvSpPr>
            <p:cNvPr id="91" name="TextBox 90"/>
            <p:cNvSpPr txBox="1"/>
            <p:nvPr/>
          </p:nvSpPr>
          <p:spPr bwMode="invGray">
            <a:xfrm>
              <a:off x="2658493" y="5185705"/>
              <a:ext cx="3267075" cy="526298"/>
            </a:xfrm>
            <a:prstGeom prst="rect">
              <a:avLst/>
            </a:prstGeom>
            <a:noFill/>
          </p:spPr>
          <p:txBody>
            <a:bodyPr wrap="square" tIns="182880" rtlCol="0">
              <a:spAutoFit/>
            </a:bodyPr>
            <a:lstStyle/>
            <a:p>
              <a:pPr marL="0" lvl="1" indent="-155562" algn="ctr" defTabSz="914023" fontAlgn="base">
                <a:lnSpc>
                  <a:spcPct val="80000"/>
                </a:lnSpc>
                <a:spcBef>
                  <a:spcPct val="0"/>
                </a:spcBef>
                <a:spcAft>
                  <a:spcPct val="0"/>
                </a:spcAft>
                <a:buClr>
                  <a:srgbClr val="FFC000"/>
                </a:buClr>
                <a:defRPr/>
              </a:pPr>
              <a:r>
                <a:rPr lang="en-US" kern="0" spc="-51" dirty="0">
                  <a:solidFill>
                    <a:schemeClr val="bg1">
                      <a:alpha val="99000"/>
                    </a:schemeClr>
                  </a:solidFill>
                  <a:latin typeface="Segoe UI" pitchFamily="34" charset="0"/>
                  <a:ea typeface="Segoe UI" pitchFamily="34" charset="0"/>
                  <a:cs typeface="Segoe UI" pitchFamily="34" charset="0"/>
                </a:rPr>
                <a:t>Caching</a:t>
              </a:r>
            </a:p>
          </p:txBody>
        </p:sp>
        <p:sp>
          <p:nvSpPr>
            <p:cNvPr id="92" name="Rectangle 91"/>
            <p:cNvSpPr/>
            <p:nvPr/>
          </p:nvSpPr>
          <p:spPr>
            <a:xfrm>
              <a:off x="2793430" y="5562599"/>
              <a:ext cx="2997201" cy="1099177"/>
            </a:xfrm>
            <a:prstGeom prst="rect">
              <a:avLst/>
            </a:prstGeom>
          </p:spPr>
          <p:txBody>
            <a:bodyPr wrap="square" anchor="ctr" anchorCtr="0">
              <a:noAutofit/>
            </a:bodyPr>
            <a:lstStyle/>
            <a:p>
              <a:pPr algn="ctr">
                <a:spcBef>
                  <a:spcPts val="1200"/>
                </a:spcBef>
                <a:defRPr/>
              </a:pPr>
              <a:r>
                <a:rPr lang="en-US" sz="1200" b="1" kern="0" dirty="0">
                  <a:solidFill>
                    <a:schemeClr val="bg1">
                      <a:alpha val="99000"/>
                    </a:schemeClr>
                  </a:solidFill>
                </a:rPr>
                <a:t>128MB cache for $45/month</a:t>
              </a:r>
            </a:p>
          </p:txBody>
        </p:sp>
        <p:sp>
          <p:nvSpPr>
            <p:cNvPr id="93" name="Rectangle 92"/>
            <p:cNvSpPr/>
            <p:nvPr/>
          </p:nvSpPr>
          <p:spPr>
            <a:xfrm>
              <a:off x="2817242" y="5762822"/>
              <a:ext cx="2949575" cy="276999"/>
            </a:xfrm>
            <a:prstGeom prst="rect">
              <a:avLst/>
            </a:prstGeom>
          </p:spPr>
          <p:txBody>
            <a:bodyPr wrap="square">
              <a:spAutoFit/>
            </a:bodyPr>
            <a:lstStyle/>
            <a:p>
              <a:pPr algn="ctr">
                <a:defRPr/>
              </a:pPr>
              <a:r>
                <a:rPr lang="en-US" sz="1200" kern="0" dirty="0">
                  <a:solidFill>
                    <a:schemeClr val="bg1">
                      <a:alpha val="99000"/>
                    </a:schemeClr>
                  </a:solidFill>
                </a:rPr>
                <a:t>Per Message Operation</a:t>
              </a:r>
            </a:p>
          </p:txBody>
        </p:sp>
      </p:grpSp>
      <p:grpSp>
        <p:nvGrpSpPr>
          <p:cNvPr id="85" name="Group 84"/>
          <p:cNvGrpSpPr/>
          <p:nvPr/>
        </p:nvGrpSpPr>
        <p:grpSpPr>
          <a:xfrm>
            <a:off x="4370046" y="4615950"/>
            <a:ext cx="3470857" cy="1197900"/>
            <a:chOff x="6203598" y="5158299"/>
            <a:chExt cx="3260907" cy="1197900"/>
          </a:xfrm>
        </p:grpSpPr>
        <p:sp>
          <p:nvSpPr>
            <p:cNvPr id="86" name="Rounded Rectangle 85"/>
            <p:cNvSpPr/>
            <p:nvPr/>
          </p:nvSpPr>
          <p:spPr bwMode="auto">
            <a:xfrm>
              <a:off x="6203598" y="5158299"/>
              <a:ext cx="3260907" cy="1197900"/>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r>
                <a:rPr lang="en-US" altLang="zh-CN" sz="1600" dirty="0"/>
                <a:t> </a:t>
              </a:r>
            </a:p>
          </p:txBody>
        </p:sp>
        <p:sp>
          <p:nvSpPr>
            <p:cNvPr id="87" name="Rectangle 86"/>
            <p:cNvSpPr/>
            <p:nvPr/>
          </p:nvSpPr>
          <p:spPr>
            <a:xfrm>
              <a:off x="6203598" y="5913135"/>
              <a:ext cx="3260907" cy="393304"/>
            </a:xfrm>
            <a:prstGeom prst="rect">
              <a:avLst/>
            </a:prstGeom>
            <a:noFill/>
          </p:spPr>
          <p:txBody>
            <a:bodyPr wrap="square" anchor="ctr" anchorCtr="0">
              <a:noAutofit/>
            </a:bodyPr>
            <a:lstStyle/>
            <a:p>
              <a:pPr algn="ctr">
                <a:spcBef>
                  <a:spcPts val="1200"/>
                </a:spcBef>
                <a:defRPr/>
              </a:pPr>
              <a:r>
                <a:rPr lang="en-US" sz="1200" b="1" kern="0" dirty="0">
                  <a:solidFill>
                    <a:schemeClr val="bg1">
                      <a:alpha val="99000"/>
                    </a:schemeClr>
                  </a:solidFill>
                </a:rPr>
                <a:t>$1.99/10k transactions</a:t>
              </a:r>
            </a:p>
          </p:txBody>
        </p:sp>
        <p:sp>
          <p:nvSpPr>
            <p:cNvPr id="88" name="Rectangle 87"/>
            <p:cNvSpPr/>
            <p:nvPr/>
          </p:nvSpPr>
          <p:spPr>
            <a:xfrm>
              <a:off x="6452926" y="5753524"/>
              <a:ext cx="2762250" cy="276999"/>
            </a:xfrm>
            <a:prstGeom prst="rect">
              <a:avLst/>
            </a:prstGeom>
          </p:spPr>
          <p:txBody>
            <a:bodyPr wrap="square">
              <a:spAutoFit/>
            </a:bodyPr>
            <a:lstStyle/>
            <a:p>
              <a:pPr algn="ctr">
                <a:defRPr/>
              </a:pPr>
              <a:r>
                <a:rPr lang="en-US" sz="1200" kern="0" dirty="0">
                  <a:solidFill>
                    <a:schemeClr val="bg1">
                      <a:alpha val="99000"/>
                    </a:schemeClr>
                  </a:solidFill>
                </a:rPr>
                <a:t>Per Message Operation</a:t>
              </a:r>
            </a:p>
          </p:txBody>
        </p:sp>
        <p:sp>
          <p:nvSpPr>
            <p:cNvPr id="89" name="TextBox 88"/>
            <p:cNvSpPr txBox="1"/>
            <p:nvPr/>
          </p:nvSpPr>
          <p:spPr bwMode="invGray">
            <a:xfrm>
              <a:off x="6319576" y="5172826"/>
              <a:ext cx="3028950" cy="526298"/>
            </a:xfrm>
            <a:prstGeom prst="rect">
              <a:avLst/>
            </a:prstGeom>
            <a:noFill/>
          </p:spPr>
          <p:txBody>
            <a:bodyPr wrap="square" tIns="182880" rtlCol="0">
              <a:spAutoFit/>
            </a:bodyPr>
            <a:lstStyle/>
            <a:p>
              <a:pPr marL="0" lvl="1" indent="-155562" algn="ctr" defTabSz="914023" fontAlgn="base">
                <a:lnSpc>
                  <a:spcPct val="80000"/>
                </a:lnSpc>
                <a:spcBef>
                  <a:spcPct val="0"/>
                </a:spcBef>
                <a:spcAft>
                  <a:spcPct val="0"/>
                </a:spcAft>
                <a:buClr>
                  <a:srgbClr val="FFC000"/>
                </a:buClr>
                <a:defRPr/>
              </a:pPr>
              <a:r>
                <a:rPr lang="en-US" kern="0" spc="-51" dirty="0">
                  <a:solidFill>
                    <a:schemeClr val="bg1">
                      <a:alpha val="99000"/>
                    </a:schemeClr>
                  </a:solidFill>
                  <a:latin typeface="Segoe UI" pitchFamily="34" charset="0"/>
                  <a:ea typeface="Segoe UI" pitchFamily="34" charset="0"/>
                  <a:cs typeface="Segoe UI" pitchFamily="34" charset="0"/>
                </a:rPr>
                <a:t>Access Control</a:t>
              </a:r>
            </a:p>
          </p:txBody>
        </p:sp>
      </p:grpSp>
      <p:sp>
        <p:nvSpPr>
          <p:cNvPr id="94" name="Rectangle 93"/>
          <p:cNvSpPr/>
          <p:nvPr/>
        </p:nvSpPr>
        <p:spPr>
          <a:xfrm>
            <a:off x="7920556" y="6261941"/>
            <a:ext cx="3834688" cy="261604"/>
          </a:xfrm>
          <a:prstGeom prst="rect">
            <a:avLst/>
          </a:prstGeom>
        </p:spPr>
        <p:txBody>
          <a:bodyPr wrap="none" lIns="91432" tIns="45717" rIns="91432" bIns="45717">
            <a:spAutoFit/>
          </a:bodyPr>
          <a:lstStyle/>
          <a:p>
            <a:pPr algn="r"/>
            <a:r>
              <a:rPr lang="en-US" sz="1100" dirty="0">
                <a:ln w="3175">
                  <a:noFill/>
                </a:ln>
                <a:gradFill flip="none" rotWithShape="1">
                  <a:gsLst>
                    <a:gs pos="0">
                      <a:srgbClr val="595959"/>
                    </a:gs>
                    <a:gs pos="86000">
                      <a:srgbClr val="595959"/>
                    </a:gs>
                  </a:gsLst>
                  <a:lin ang="5400000" scaled="0"/>
                  <a:tileRect/>
                </a:gradFill>
                <a:cs typeface="Segoe UI" pitchFamily="34" charset="0"/>
              </a:rPr>
              <a:t>Prices shown in USD </a:t>
            </a:r>
            <a:r>
              <a:rPr lang="en-US" sz="1100" dirty="0" smtClean="0">
                <a:ln w="3175">
                  <a:noFill/>
                </a:ln>
                <a:gradFill flip="none" rotWithShape="1">
                  <a:gsLst>
                    <a:gs pos="0">
                      <a:srgbClr val="595959"/>
                    </a:gs>
                    <a:gs pos="86000">
                      <a:srgbClr val="595959"/>
                    </a:gs>
                  </a:gsLst>
                  <a:lin ang="5400000" scaled="0"/>
                  <a:tileRect/>
                </a:gradFill>
                <a:cs typeface="Segoe UI" pitchFamily="34" charset="0"/>
              </a:rPr>
              <a:t>only. </a:t>
            </a:r>
            <a:r>
              <a:rPr lang="en-US" sz="1100" dirty="0" smtClean="0">
                <a:ln w="3175">
                  <a:noFill/>
                </a:ln>
                <a:gradFill flip="none" rotWithShape="1">
                  <a:gsLst>
                    <a:gs pos="0">
                      <a:srgbClr val="595959"/>
                    </a:gs>
                    <a:gs pos="86000">
                      <a:srgbClr val="595959"/>
                    </a:gs>
                  </a:gsLst>
                  <a:lin ang="5400000" scaled="0"/>
                  <a:tileRect/>
                </a:gradFill>
                <a:latin typeface="+mj-lt"/>
                <a:cs typeface="Segoe UI" pitchFamily="34" charset="0"/>
              </a:rPr>
              <a:t>International </a:t>
            </a:r>
            <a:r>
              <a:rPr lang="en-US" sz="1100" dirty="0">
                <a:ln w="3175">
                  <a:noFill/>
                </a:ln>
                <a:gradFill flip="none" rotWithShape="1">
                  <a:gsLst>
                    <a:gs pos="0">
                      <a:srgbClr val="595959"/>
                    </a:gs>
                    <a:gs pos="86000">
                      <a:srgbClr val="595959"/>
                    </a:gs>
                  </a:gsLst>
                  <a:lin ang="5400000" scaled="0"/>
                  <a:tileRect/>
                </a:gradFill>
                <a:latin typeface="+mj-lt"/>
                <a:cs typeface="Segoe UI" pitchFamily="34" charset="0"/>
              </a:rPr>
              <a:t>prices are available</a:t>
            </a:r>
          </a:p>
        </p:txBody>
      </p:sp>
      <p:grpSp>
        <p:nvGrpSpPr>
          <p:cNvPr id="96" name="Group 95"/>
          <p:cNvGrpSpPr/>
          <p:nvPr/>
        </p:nvGrpSpPr>
        <p:grpSpPr>
          <a:xfrm>
            <a:off x="8001992" y="4615950"/>
            <a:ext cx="3470857" cy="1614201"/>
            <a:chOff x="6203598" y="5167825"/>
            <a:chExt cx="3260907" cy="1614201"/>
          </a:xfrm>
        </p:grpSpPr>
        <p:sp>
          <p:nvSpPr>
            <p:cNvPr id="97" name="Rounded Rectangle 96"/>
            <p:cNvSpPr/>
            <p:nvPr/>
          </p:nvSpPr>
          <p:spPr bwMode="auto">
            <a:xfrm>
              <a:off x="6203598" y="5167825"/>
              <a:ext cx="3260907" cy="1188374"/>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r>
                <a:rPr lang="en-US" altLang="zh-CN" sz="1600" dirty="0"/>
                <a:t> </a:t>
              </a:r>
            </a:p>
          </p:txBody>
        </p:sp>
        <p:sp>
          <p:nvSpPr>
            <p:cNvPr id="98" name="Rectangle 97"/>
            <p:cNvSpPr/>
            <p:nvPr/>
          </p:nvSpPr>
          <p:spPr>
            <a:xfrm>
              <a:off x="6203598" y="5437548"/>
              <a:ext cx="3260907" cy="1344478"/>
            </a:xfrm>
            <a:prstGeom prst="rect">
              <a:avLst/>
            </a:prstGeom>
            <a:noFill/>
          </p:spPr>
          <p:txBody>
            <a:bodyPr wrap="square" anchor="ctr" anchorCtr="0">
              <a:noAutofit/>
            </a:bodyPr>
            <a:lstStyle/>
            <a:p>
              <a:pPr algn="ctr">
                <a:defRPr/>
              </a:pPr>
              <a:r>
                <a:rPr lang="en-US" sz="1200" b="1" kern="0" dirty="0">
                  <a:solidFill>
                    <a:schemeClr val="bg1">
                      <a:alpha val="99000"/>
                    </a:schemeClr>
                  </a:solidFill>
                </a:rPr>
                <a:t>$3.99/month per connection</a:t>
              </a:r>
            </a:p>
          </p:txBody>
        </p:sp>
        <p:sp>
          <p:nvSpPr>
            <p:cNvPr id="99" name="Rectangle 98"/>
            <p:cNvSpPr/>
            <p:nvPr/>
          </p:nvSpPr>
          <p:spPr>
            <a:xfrm>
              <a:off x="6452926" y="5753524"/>
              <a:ext cx="2762250" cy="276999"/>
            </a:xfrm>
            <a:prstGeom prst="rect">
              <a:avLst/>
            </a:prstGeom>
          </p:spPr>
          <p:txBody>
            <a:bodyPr wrap="square">
              <a:spAutoFit/>
            </a:bodyPr>
            <a:lstStyle/>
            <a:p>
              <a:pPr algn="ctr">
                <a:defRPr/>
              </a:pPr>
              <a:r>
                <a:rPr lang="en-US" sz="1200" kern="0" dirty="0">
                  <a:solidFill>
                    <a:schemeClr val="bg1">
                      <a:alpha val="99000"/>
                    </a:schemeClr>
                  </a:solidFill>
                </a:rPr>
                <a:t>Per Message Operation</a:t>
              </a:r>
            </a:p>
          </p:txBody>
        </p:sp>
        <p:sp>
          <p:nvSpPr>
            <p:cNvPr id="100" name="TextBox 99"/>
            <p:cNvSpPr txBox="1"/>
            <p:nvPr/>
          </p:nvSpPr>
          <p:spPr bwMode="invGray">
            <a:xfrm>
              <a:off x="6319576" y="5185705"/>
              <a:ext cx="3028950" cy="526298"/>
            </a:xfrm>
            <a:prstGeom prst="rect">
              <a:avLst/>
            </a:prstGeom>
            <a:noFill/>
          </p:spPr>
          <p:txBody>
            <a:bodyPr wrap="square" tIns="182880" rtlCol="0">
              <a:spAutoFit/>
            </a:bodyPr>
            <a:lstStyle/>
            <a:p>
              <a:pPr marL="0" lvl="1" indent="-155562" algn="ctr" defTabSz="914023" fontAlgn="base">
                <a:lnSpc>
                  <a:spcPct val="80000"/>
                </a:lnSpc>
                <a:spcBef>
                  <a:spcPct val="0"/>
                </a:spcBef>
                <a:spcAft>
                  <a:spcPct val="0"/>
                </a:spcAft>
                <a:buClr>
                  <a:srgbClr val="FFC000"/>
                </a:buClr>
                <a:defRPr/>
              </a:pPr>
              <a:r>
                <a:rPr lang="en-US" kern="0" spc="-51" dirty="0">
                  <a:solidFill>
                    <a:schemeClr val="bg1">
                      <a:alpha val="99000"/>
                    </a:schemeClr>
                  </a:solidFill>
                  <a:latin typeface="Segoe UI" pitchFamily="34" charset="0"/>
                  <a:ea typeface="Segoe UI" pitchFamily="34" charset="0"/>
                  <a:cs typeface="Segoe UI" pitchFamily="34" charset="0"/>
                </a:rPr>
                <a:t>Service Bus</a:t>
              </a:r>
            </a:p>
          </p:txBody>
        </p:sp>
      </p:grpSp>
      <p:sp>
        <p:nvSpPr>
          <p:cNvPr id="3" name="TextBox 2"/>
          <p:cNvSpPr txBox="1"/>
          <p:nvPr/>
        </p:nvSpPr>
        <p:spPr>
          <a:xfrm>
            <a:off x="639944" y="1300762"/>
            <a:ext cx="3751571" cy="387798"/>
          </a:xfrm>
          <a:prstGeom prst="rect">
            <a:avLst/>
          </a:prstGeom>
          <a:noFill/>
        </p:spPr>
        <p:txBody>
          <a:bodyPr wrap="squar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Windows Azure</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
        <p:nvSpPr>
          <p:cNvPr id="49" name="TextBox 48"/>
          <p:cNvSpPr txBox="1"/>
          <p:nvPr/>
        </p:nvSpPr>
        <p:spPr>
          <a:xfrm>
            <a:off x="704339" y="4095477"/>
            <a:ext cx="6926546" cy="387798"/>
          </a:xfrm>
          <a:prstGeom prst="rect">
            <a:avLst/>
          </a:prstGeom>
          <a:noFill/>
        </p:spPr>
        <p:txBody>
          <a:bodyPr wrap="squar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Windows Azure Additional Services</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
        <p:nvSpPr>
          <p:cNvPr id="50" name="Rectangle 49"/>
          <p:cNvSpPr/>
          <p:nvPr/>
        </p:nvSpPr>
        <p:spPr>
          <a:xfrm>
            <a:off x="6239640" y="1189838"/>
            <a:ext cx="5435231" cy="26289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1" name="Azure text"/>
          <p:cNvSpPr txBox="1"/>
          <p:nvPr/>
        </p:nvSpPr>
        <p:spPr>
          <a:xfrm>
            <a:off x="6316914" y="1746653"/>
            <a:ext cx="4985374" cy="535525"/>
          </a:xfrm>
          <a:prstGeom prst="rect">
            <a:avLst/>
          </a:prstGeom>
          <a:noFill/>
        </p:spPr>
        <p:txBody>
          <a:bodyPr wrap="square" lIns="91432" tIns="45717" rIns="91432" bIns="45717" rtlCol="0">
            <a:spAutoFit/>
          </a:bodyPr>
          <a:lstStyle/>
          <a:p>
            <a:pPr marL="0" lvl="1" indent="-155562">
              <a:lnSpc>
                <a:spcPct val="90000"/>
              </a:lnSpc>
              <a:spcBef>
                <a:spcPct val="0"/>
              </a:spcBef>
              <a:buClr>
                <a:srgbClr val="FFC000"/>
              </a:buClr>
              <a:defRPr/>
            </a:pPr>
            <a:r>
              <a:rPr lang="en-US" sz="1600" dirty="0">
                <a:ln w="3175">
                  <a:noFill/>
                </a:ln>
                <a:gradFill flip="none" rotWithShape="1">
                  <a:gsLst>
                    <a:gs pos="0">
                      <a:srgbClr val="595959"/>
                    </a:gs>
                    <a:gs pos="86000">
                      <a:srgbClr val="595959"/>
                    </a:gs>
                  </a:gsLst>
                  <a:lin ang="5400000" scaled="0"/>
                  <a:tileRect/>
                </a:gradFill>
                <a:cs typeface="Segoe UI" pitchFamily="34" charset="0"/>
              </a:rPr>
              <a:t>Highly available, scalable, and self managed </a:t>
            </a:r>
            <a:br>
              <a:rPr lang="en-US" sz="1600" dirty="0">
                <a:ln w="3175">
                  <a:noFill/>
                </a:ln>
                <a:gradFill flip="none" rotWithShape="1">
                  <a:gsLst>
                    <a:gs pos="0">
                      <a:srgbClr val="595959"/>
                    </a:gs>
                    <a:gs pos="86000">
                      <a:srgbClr val="595959"/>
                    </a:gs>
                  </a:gsLst>
                  <a:lin ang="5400000" scaled="0"/>
                  <a:tileRect/>
                </a:gradFill>
                <a:cs typeface="Segoe UI" pitchFamily="34" charset="0"/>
              </a:rPr>
            </a:br>
            <a:r>
              <a:rPr lang="en-US" sz="1600" dirty="0">
                <a:ln w="3175">
                  <a:noFill/>
                </a:ln>
                <a:gradFill flip="none" rotWithShape="1">
                  <a:gsLst>
                    <a:gs pos="0">
                      <a:srgbClr val="595959"/>
                    </a:gs>
                    <a:gs pos="86000">
                      <a:srgbClr val="595959"/>
                    </a:gs>
                  </a:gsLst>
                  <a:lin ang="5400000" scaled="0"/>
                  <a:tileRect/>
                </a:gradFill>
                <a:cs typeface="Segoe UI" pitchFamily="34" charset="0"/>
              </a:rPr>
              <a:t>distributed database service</a:t>
            </a:r>
          </a:p>
        </p:txBody>
      </p:sp>
      <p:grpSp>
        <p:nvGrpSpPr>
          <p:cNvPr id="52" name="Group 51"/>
          <p:cNvGrpSpPr/>
          <p:nvPr/>
        </p:nvGrpSpPr>
        <p:grpSpPr>
          <a:xfrm>
            <a:off x="6386639" y="2273572"/>
            <a:ext cx="2468880" cy="1381464"/>
            <a:chOff x="614186" y="2724337"/>
            <a:chExt cx="2468880" cy="1381464"/>
          </a:xfrm>
        </p:grpSpPr>
        <p:sp>
          <p:nvSpPr>
            <p:cNvPr id="54" name="Rounded Rectangle 53"/>
            <p:cNvSpPr/>
            <p:nvPr/>
          </p:nvSpPr>
          <p:spPr bwMode="auto">
            <a:xfrm>
              <a:off x="614186" y="2796091"/>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57" name="TextBox 56"/>
            <p:cNvSpPr txBox="1"/>
            <p:nvPr/>
          </p:nvSpPr>
          <p:spPr bwMode="invGray">
            <a:xfrm>
              <a:off x="938656" y="2724337"/>
              <a:ext cx="1928738" cy="526298"/>
            </a:xfrm>
            <a:prstGeom prst="rect">
              <a:avLst/>
            </a:prstGeom>
            <a:noFill/>
          </p:spPr>
          <p:txBody>
            <a:bodyPr wrap="square" tIns="182880" rtlCol="0">
              <a:spAutoFit/>
            </a:bodyPr>
            <a:lstStyle/>
            <a:p>
              <a:pPr marL="0" lvl="1" algn="ctr" defTabSz="914023" fontAlgn="base">
                <a:lnSpc>
                  <a:spcPct val="80000"/>
                </a:lnSpc>
                <a:spcBef>
                  <a:spcPct val="0"/>
                </a:spcBef>
                <a:spcAft>
                  <a:spcPct val="0"/>
                </a:spcAft>
                <a:buClr>
                  <a:srgbClr val="FFC000"/>
                </a:buClr>
                <a:defRPr/>
              </a:pPr>
              <a:r>
                <a:rPr lang="en-US" kern="0" spc="-51" dirty="0">
                  <a:solidFill>
                    <a:schemeClr val="bg1">
                      <a:alpha val="99000"/>
                    </a:schemeClr>
                  </a:solidFill>
                  <a:latin typeface="Segoe UI" pitchFamily="34" charset="0"/>
                  <a:ea typeface="Segoe UI" pitchFamily="34" charset="0"/>
                  <a:cs typeface="Segoe UI" pitchFamily="34" charset="0"/>
                </a:rPr>
                <a:t>Web Edition</a:t>
              </a:r>
            </a:p>
          </p:txBody>
        </p:sp>
        <p:sp>
          <p:nvSpPr>
            <p:cNvPr id="62" name="Rectangle 61"/>
            <p:cNvSpPr/>
            <p:nvPr/>
          </p:nvSpPr>
          <p:spPr>
            <a:xfrm>
              <a:off x="826876" y="3482964"/>
              <a:ext cx="2152298" cy="558094"/>
            </a:xfrm>
            <a:prstGeom prst="rect">
              <a:avLst/>
            </a:prstGeom>
          </p:spPr>
          <p:txBody>
            <a:bodyPr wrap="square" anchor="ctr" anchorCtr="0">
              <a:noAutofit/>
            </a:bodyPr>
            <a:lstStyle/>
            <a:p>
              <a:pPr algn="ctr">
                <a:defRPr/>
              </a:pPr>
              <a:r>
                <a:rPr lang="en-US" sz="1200" b="1" kern="0" dirty="0">
                  <a:solidFill>
                    <a:schemeClr val="bg1">
                      <a:alpha val="99000"/>
                    </a:schemeClr>
                  </a:solidFill>
                </a:rPr>
                <a:t>$9.99/month</a:t>
              </a:r>
              <a:r>
                <a:rPr lang="en-US" sz="1200" kern="0" dirty="0">
                  <a:solidFill>
                    <a:schemeClr val="bg1">
                      <a:alpha val="99000"/>
                    </a:schemeClr>
                  </a:solidFill>
                </a:rPr>
                <a:t/>
              </a:r>
              <a:br>
                <a:rPr lang="en-US" sz="1200" kern="0" dirty="0">
                  <a:solidFill>
                    <a:schemeClr val="bg1">
                      <a:alpha val="99000"/>
                    </a:schemeClr>
                  </a:solidFill>
                </a:rPr>
              </a:br>
              <a:r>
                <a:rPr lang="en-US" sz="1200" kern="0" dirty="0">
                  <a:solidFill>
                    <a:schemeClr val="bg1">
                      <a:alpha val="99000"/>
                    </a:schemeClr>
                  </a:solidFill>
                </a:rPr>
                <a:t>(up to 1 GB DB/month</a:t>
              </a:r>
              <a:r>
                <a:rPr lang="en-US" sz="1100" kern="0" dirty="0">
                  <a:solidFill>
                    <a:schemeClr val="bg1">
                      <a:alpha val="99000"/>
                    </a:schemeClr>
                  </a:solidFill>
                </a:rPr>
                <a:t>) </a:t>
              </a:r>
              <a:endParaRPr lang="en-US" sz="1500" kern="0" dirty="0">
                <a:solidFill>
                  <a:schemeClr val="bg1">
                    <a:alpha val="99000"/>
                  </a:schemeClr>
                </a:solidFill>
              </a:endParaRPr>
            </a:p>
          </p:txBody>
        </p:sp>
        <p:sp>
          <p:nvSpPr>
            <p:cNvPr id="67" name="Rectangle 66"/>
            <p:cNvSpPr/>
            <p:nvPr/>
          </p:nvSpPr>
          <p:spPr>
            <a:xfrm>
              <a:off x="789408" y="3188764"/>
              <a:ext cx="2227233" cy="276999"/>
            </a:xfrm>
            <a:prstGeom prst="rect">
              <a:avLst/>
            </a:prstGeom>
          </p:spPr>
          <p:txBody>
            <a:bodyPr wrap="square">
              <a:spAutoFit/>
            </a:bodyPr>
            <a:lstStyle/>
            <a:p>
              <a:pPr algn="ctr"/>
              <a:r>
                <a:rPr lang="en-US" sz="1200" kern="0" dirty="0">
                  <a:solidFill>
                    <a:schemeClr val="bg1">
                      <a:alpha val="99000"/>
                    </a:schemeClr>
                  </a:solidFill>
                </a:rPr>
                <a:t>Per database/month </a:t>
              </a:r>
            </a:p>
          </p:txBody>
        </p:sp>
      </p:grpSp>
      <p:grpSp>
        <p:nvGrpSpPr>
          <p:cNvPr id="72" name="Group 71"/>
          <p:cNvGrpSpPr/>
          <p:nvPr/>
        </p:nvGrpSpPr>
        <p:grpSpPr>
          <a:xfrm>
            <a:off x="8987357" y="2273570"/>
            <a:ext cx="2488325" cy="1381464"/>
            <a:chOff x="3390438" y="2724335"/>
            <a:chExt cx="2488325" cy="1381464"/>
          </a:xfrm>
        </p:grpSpPr>
        <p:sp>
          <p:nvSpPr>
            <p:cNvPr id="78" name="Rounded Rectangle 77"/>
            <p:cNvSpPr/>
            <p:nvPr/>
          </p:nvSpPr>
          <p:spPr bwMode="auto">
            <a:xfrm>
              <a:off x="3409883" y="2796089"/>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79" name="TextBox 78"/>
            <p:cNvSpPr txBox="1"/>
            <p:nvPr/>
          </p:nvSpPr>
          <p:spPr bwMode="invGray">
            <a:xfrm>
              <a:off x="3453344" y="2724335"/>
              <a:ext cx="2253169" cy="526298"/>
            </a:xfrm>
            <a:prstGeom prst="rect">
              <a:avLst/>
            </a:prstGeom>
            <a:noFill/>
          </p:spPr>
          <p:txBody>
            <a:bodyPr wrap="square" tIns="182880" rtlCol="0">
              <a:spAutoFit/>
            </a:bodyPr>
            <a:lstStyle>
              <a:defPPr>
                <a:defRPr lang="en-US"/>
              </a:defPPr>
              <a:lvl2pPr marL="0" lvl="1" algn="ctr" defTabSz="914023" fontAlgn="base">
                <a:lnSpc>
                  <a:spcPct val="80000"/>
                </a:lnSpc>
                <a:spcBef>
                  <a:spcPct val="0"/>
                </a:spcBef>
                <a:spcAft>
                  <a:spcPct val="0"/>
                </a:spcAft>
                <a:buClr>
                  <a:srgbClr val="FFC000"/>
                </a:buClr>
                <a:defRPr sz="2000" kern="0" spc="-51">
                  <a:solidFill>
                    <a:schemeClr val="bg1">
                      <a:alpha val="99000"/>
                    </a:schemeClr>
                  </a:solidFill>
                </a:defRPr>
              </a:lvl2pPr>
            </a:lstStyle>
            <a:p>
              <a:pPr lvl="1">
                <a:defRPr/>
              </a:pPr>
              <a:r>
                <a:rPr lang="en-US" sz="2400" dirty="0">
                  <a:latin typeface="Segoe UI" pitchFamily="34" charset="0"/>
                  <a:ea typeface="Segoe UI" pitchFamily="34" charset="0"/>
                  <a:cs typeface="Segoe UI" pitchFamily="34" charset="0"/>
                </a:rPr>
                <a:t>Business Edition  </a:t>
              </a:r>
            </a:p>
          </p:txBody>
        </p:sp>
        <p:sp>
          <p:nvSpPr>
            <p:cNvPr id="95" name="Rectangle 94"/>
            <p:cNvSpPr/>
            <p:nvPr/>
          </p:nvSpPr>
          <p:spPr>
            <a:xfrm>
              <a:off x="3454574" y="3186927"/>
              <a:ext cx="2250708" cy="276999"/>
            </a:xfrm>
            <a:prstGeom prst="rect">
              <a:avLst/>
            </a:prstGeom>
          </p:spPr>
          <p:txBody>
            <a:bodyPr wrap="square">
              <a:spAutoFit/>
            </a:bodyPr>
            <a:lstStyle/>
            <a:p>
              <a:pPr algn="ctr"/>
              <a:r>
                <a:rPr lang="en-US" sz="1200" kern="0" dirty="0">
                  <a:solidFill>
                    <a:schemeClr val="bg1">
                      <a:alpha val="99000"/>
                    </a:schemeClr>
                  </a:solidFill>
                </a:rPr>
                <a:t>Per database/month </a:t>
              </a:r>
            </a:p>
          </p:txBody>
        </p:sp>
        <p:sp>
          <p:nvSpPr>
            <p:cNvPr id="101" name="Rectangle 100"/>
            <p:cNvSpPr/>
            <p:nvPr/>
          </p:nvSpPr>
          <p:spPr>
            <a:xfrm>
              <a:off x="3390438" y="3462780"/>
              <a:ext cx="2378981" cy="598458"/>
            </a:xfrm>
            <a:prstGeom prst="rect">
              <a:avLst/>
            </a:prstGeom>
          </p:spPr>
          <p:txBody>
            <a:bodyPr wrap="square" anchor="ctr" anchorCtr="0">
              <a:noAutofit/>
            </a:bodyPr>
            <a:lstStyle/>
            <a:p>
              <a:pPr algn="ctr">
                <a:spcBef>
                  <a:spcPts val="1200"/>
                </a:spcBef>
                <a:defRPr/>
              </a:pPr>
              <a:r>
                <a:rPr lang="en-US" sz="1200" b="1" kern="0" dirty="0">
                  <a:solidFill>
                    <a:schemeClr val="bg1">
                      <a:alpha val="99000"/>
                    </a:schemeClr>
                  </a:solidFill>
                </a:rPr>
                <a:t>Starting at $99.99/month</a:t>
              </a:r>
              <a:r>
                <a:rPr lang="en-US" sz="1200" kern="0" dirty="0">
                  <a:solidFill>
                    <a:schemeClr val="bg1">
                      <a:alpha val="99000"/>
                    </a:schemeClr>
                  </a:solidFill>
                </a:rPr>
                <a:t/>
              </a:r>
              <a:br>
                <a:rPr lang="en-US" sz="1200" kern="0" dirty="0">
                  <a:solidFill>
                    <a:schemeClr val="bg1">
                      <a:alpha val="99000"/>
                    </a:schemeClr>
                  </a:solidFill>
                </a:rPr>
              </a:br>
              <a:r>
                <a:rPr lang="en-US" sz="1200" kern="0" dirty="0">
                  <a:solidFill>
                    <a:schemeClr val="bg1">
                      <a:alpha val="99000"/>
                    </a:schemeClr>
                  </a:solidFill>
                </a:rPr>
                <a:t>(10-50 GB DB/month</a:t>
              </a:r>
              <a:r>
                <a:rPr lang="en-US" sz="1100" kern="0" dirty="0">
                  <a:solidFill>
                    <a:schemeClr val="bg1">
                      <a:alpha val="99000"/>
                    </a:schemeClr>
                  </a:solidFill>
                </a:rPr>
                <a:t>)</a:t>
              </a:r>
            </a:p>
          </p:txBody>
        </p:sp>
      </p:grpSp>
      <p:sp>
        <p:nvSpPr>
          <p:cNvPr id="102" name="TextBox 101"/>
          <p:cNvSpPr txBox="1"/>
          <p:nvPr/>
        </p:nvSpPr>
        <p:spPr>
          <a:xfrm>
            <a:off x="6360881" y="1300762"/>
            <a:ext cx="3751571" cy="387798"/>
          </a:xfrm>
          <a:prstGeom prst="rect">
            <a:avLst/>
          </a:prstGeom>
          <a:noFill/>
        </p:spPr>
        <p:txBody>
          <a:bodyPr wrap="squar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SQL Azure</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59849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Instance Sizes</a:t>
            </a:r>
          </a:p>
        </p:txBody>
      </p:sp>
      <p:sp>
        <p:nvSpPr>
          <p:cNvPr id="6" name="Title 33"/>
          <p:cNvSpPr txBox="1">
            <a:spLocks/>
          </p:cNvSpPr>
          <p:nvPr/>
        </p:nvSpPr>
        <p:spPr>
          <a:xfrm>
            <a:off x="634363" y="3285965"/>
            <a:ext cx="9406858" cy="563222"/>
          </a:xfrm>
          <a:prstGeom prst="rect">
            <a:avLst/>
          </a:prstGeom>
          <a:noFill/>
        </p:spPr>
        <p:txBody>
          <a:bodyPr wrap="square" lIns="91436" tIns="182872" rIns="91436" bIns="45719" rtlCol="0">
            <a:spAutoFit/>
          </a:bodyPr>
          <a:lstStyle>
            <a:defPPr>
              <a:defRPr lang="en-US"/>
            </a:defPPr>
            <a:lvl2pPr marL="0" lvl="1" indent="-155569" defTabSz="914325">
              <a:lnSpc>
                <a:spcPct val="90000"/>
              </a:lnSpc>
              <a:spcBef>
                <a:spcPct val="0"/>
              </a:spcBef>
              <a:buClr>
                <a:srgbClr val="FFC000"/>
              </a:buClr>
              <a:defRPr sz="2800" spc="-100">
                <a:ln w="3175">
                  <a:noFill/>
                </a:ln>
                <a:gradFill flip="none" rotWithShape="1">
                  <a:gsLst>
                    <a:gs pos="0">
                      <a:srgbClr val="595959"/>
                    </a:gs>
                    <a:gs pos="86000">
                      <a:srgbClr val="595959"/>
                    </a:gs>
                  </a:gsLst>
                  <a:lin ang="5400000" scaled="0"/>
                  <a:tileRect/>
                </a:gradFill>
                <a:latin typeface="Segoe UI Light" pitchFamily="34" charset="0"/>
                <a:cs typeface="Arial" charset="0"/>
              </a:defRPr>
            </a:lvl2pPr>
          </a:lstStyle>
          <a:p>
            <a:pPr lvl="1"/>
            <a:r>
              <a:rPr lang="en-US" sz="2400" dirty="0">
                <a:latin typeface="Segoe UI" pitchFamily="34" charset="0"/>
                <a:ea typeface="Segoe UI" pitchFamily="34" charset="0"/>
                <a:cs typeface="Segoe UI" pitchFamily="34" charset="0"/>
              </a:rPr>
              <a:t>Unit of Compute Defined </a:t>
            </a:r>
          </a:p>
        </p:txBody>
      </p:sp>
      <p:sp>
        <p:nvSpPr>
          <p:cNvPr id="7" name="TextBox 6"/>
          <p:cNvSpPr txBox="1"/>
          <p:nvPr/>
        </p:nvSpPr>
        <p:spPr bwMode="invGray">
          <a:xfrm>
            <a:off x="633341" y="1093093"/>
            <a:ext cx="9401397" cy="563222"/>
          </a:xfrm>
          <a:prstGeom prst="rect">
            <a:avLst/>
          </a:prstGeom>
          <a:noFill/>
        </p:spPr>
        <p:txBody>
          <a:bodyPr wrap="square" lIns="91436" tIns="182872" rIns="91436" bIns="45719" rtlCol="0">
            <a:spAutoFit/>
          </a:bodyPr>
          <a:lstStyle/>
          <a:p>
            <a:pPr marL="0" lvl="1" indent="-155569" defTabSz="914325">
              <a:lnSpc>
                <a:spcPct val="90000"/>
              </a:lnSpc>
              <a:spcBef>
                <a:spcPct val="0"/>
              </a:spcBef>
              <a:buClr>
                <a:srgbClr val="FFC000"/>
              </a:buClr>
              <a:defRPr/>
            </a:pPr>
            <a:r>
              <a:rPr lang="en-US" spc="-100" dirty="0">
                <a:ln w="3175">
                  <a:noFill/>
                </a:ln>
                <a:gradFill flip="none" rotWithShape="1">
                  <a:gsLst>
                    <a:gs pos="0">
                      <a:srgbClr val="595959"/>
                    </a:gs>
                    <a:gs pos="86000">
                      <a:srgbClr val="595959"/>
                    </a:gs>
                  </a:gsLst>
                  <a:lin ang="5400000" scaled="0"/>
                  <a:tileRect/>
                </a:gradFill>
                <a:latin typeface="Segoe UI" pitchFamily="34" charset="0"/>
                <a:ea typeface="Segoe UI" pitchFamily="34" charset="0"/>
                <a:cs typeface="Segoe UI" pitchFamily="34" charset="0"/>
              </a:rPr>
              <a:t>Variable instance sizes to handle complex workloads of any size </a:t>
            </a:r>
          </a:p>
        </p:txBody>
      </p:sp>
      <p:grpSp>
        <p:nvGrpSpPr>
          <p:cNvPr id="86" name="Group 85"/>
          <p:cNvGrpSpPr/>
          <p:nvPr/>
        </p:nvGrpSpPr>
        <p:grpSpPr>
          <a:xfrm>
            <a:off x="2605836" y="3894131"/>
            <a:ext cx="1828800" cy="2165649"/>
            <a:chOff x="2841550" y="4062546"/>
            <a:chExt cx="1828800" cy="2165649"/>
          </a:xfrm>
        </p:grpSpPr>
        <p:sp>
          <p:nvSpPr>
            <p:cNvPr id="9" name="Rounded Rectangle 8"/>
            <p:cNvSpPr/>
            <p:nvPr/>
          </p:nvSpPr>
          <p:spPr bwMode="auto">
            <a:xfrm>
              <a:off x="2841550" y="4158550"/>
              <a:ext cx="1828800" cy="206964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10" name="TextBox 9"/>
            <p:cNvSpPr txBox="1"/>
            <p:nvPr/>
          </p:nvSpPr>
          <p:spPr bwMode="invGray">
            <a:xfrm>
              <a:off x="3221155" y="4062546"/>
              <a:ext cx="1069590"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Small</a:t>
              </a:r>
            </a:p>
          </p:txBody>
        </p:sp>
        <p:sp>
          <p:nvSpPr>
            <p:cNvPr id="11" name="Rectangle 10"/>
            <p:cNvSpPr/>
            <p:nvPr/>
          </p:nvSpPr>
          <p:spPr>
            <a:xfrm>
              <a:off x="2916354" y="4764695"/>
              <a:ext cx="1679192"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1 x 1.6Ghz </a:t>
              </a:r>
            </a:p>
          </p:txBody>
        </p:sp>
        <p:sp>
          <p:nvSpPr>
            <p:cNvPr id="12" name="Rectangle 11"/>
            <p:cNvSpPr/>
            <p:nvPr/>
          </p:nvSpPr>
          <p:spPr>
            <a:xfrm>
              <a:off x="2919187" y="5078096"/>
              <a:ext cx="1673526" cy="307777"/>
            </a:xfrm>
            <a:prstGeom prst="rect">
              <a:avLst/>
            </a:prstGeom>
          </p:spPr>
          <p:txBody>
            <a:bodyPr wrap="square">
              <a:spAutoFit/>
            </a:bodyPr>
            <a:lstStyle/>
            <a:p>
              <a:pPr algn="ctr"/>
              <a:r>
                <a:rPr lang="en-US" sz="1400" b="1" kern="0" dirty="0">
                  <a:solidFill>
                    <a:schemeClr val="bg1">
                      <a:alpha val="99000"/>
                    </a:schemeClr>
                  </a:solidFill>
                  <a:latin typeface="+mj-lt"/>
                </a:rPr>
                <a:t>(moderate IO) </a:t>
              </a:r>
              <a:endParaRPr lang="en-US" sz="3700" b="1" dirty="0">
                <a:solidFill>
                  <a:schemeClr val="bg1">
                    <a:alpha val="99000"/>
                  </a:schemeClr>
                </a:solidFill>
                <a:latin typeface="+mj-lt"/>
              </a:endParaRPr>
            </a:p>
          </p:txBody>
        </p:sp>
        <p:sp>
          <p:nvSpPr>
            <p:cNvPr id="13" name="Rectangle 12"/>
            <p:cNvSpPr/>
            <p:nvPr/>
          </p:nvSpPr>
          <p:spPr>
            <a:xfrm>
              <a:off x="2916354" y="5339718"/>
              <a:ext cx="1679192"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1.75 GB memory </a:t>
              </a:r>
            </a:p>
          </p:txBody>
        </p:sp>
        <p:sp>
          <p:nvSpPr>
            <p:cNvPr id="14" name="Rectangle 13"/>
            <p:cNvSpPr/>
            <p:nvPr/>
          </p:nvSpPr>
          <p:spPr>
            <a:xfrm>
              <a:off x="2916354" y="5649778"/>
              <a:ext cx="1679192"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250 GB storage</a:t>
              </a:r>
            </a:p>
            <a:p>
              <a:pPr algn="ctr"/>
              <a:r>
                <a:rPr lang="en-US" sz="1300" kern="0" dirty="0">
                  <a:solidFill>
                    <a:schemeClr val="bg1">
                      <a:alpha val="99000"/>
                    </a:schemeClr>
                  </a:solidFill>
                  <a:latin typeface="+mj-lt"/>
                </a:rPr>
                <a:t>(instance storage) </a:t>
              </a:r>
            </a:p>
          </p:txBody>
        </p:sp>
        <p:cxnSp>
          <p:nvCxnSpPr>
            <p:cNvPr id="15" name="Straight Connector 14"/>
            <p:cNvCxnSpPr/>
            <p:nvPr/>
          </p:nvCxnSpPr>
          <p:spPr>
            <a:xfrm>
              <a:off x="2978710" y="4681025"/>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4495202" y="3894131"/>
            <a:ext cx="1828800" cy="2160720"/>
            <a:chOff x="5157632" y="4062546"/>
            <a:chExt cx="1828800" cy="2160720"/>
          </a:xfrm>
        </p:grpSpPr>
        <p:sp>
          <p:nvSpPr>
            <p:cNvPr id="16" name="Rounded Rectangle 15"/>
            <p:cNvSpPr/>
            <p:nvPr/>
          </p:nvSpPr>
          <p:spPr bwMode="auto">
            <a:xfrm>
              <a:off x="5157632" y="4152031"/>
              <a:ext cx="1828800" cy="207123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17" name="TextBox 16"/>
            <p:cNvSpPr txBox="1"/>
            <p:nvPr/>
          </p:nvSpPr>
          <p:spPr bwMode="invGray">
            <a:xfrm>
              <a:off x="5270468" y="4062546"/>
              <a:ext cx="1603128"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Medium</a:t>
              </a:r>
            </a:p>
          </p:txBody>
        </p:sp>
        <p:sp>
          <p:nvSpPr>
            <p:cNvPr id="18" name="Rectangle 17"/>
            <p:cNvSpPr/>
            <p:nvPr/>
          </p:nvSpPr>
          <p:spPr>
            <a:xfrm>
              <a:off x="5280300" y="4758176"/>
              <a:ext cx="1583464"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2 x 1.6Ghz </a:t>
              </a:r>
            </a:p>
          </p:txBody>
        </p:sp>
        <p:sp>
          <p:nvSpPr>
            <p:cNvPr id="19" name="Rectangle 18"/>
            <p:cNvSpPr/>
            <p:nvPr/>
          </p:nvSpPr>
          <p:spPr>
            <a:xfrm>
              <a:off x="5282971" y="5071577"/>
              <a:ext cx="1578122" cy="307777"/>
            </a:xfrm>
            <a:prstGeom prst="rect">
              <a:avLst/>
            </a:prstGeom>
          </p:spPr>
          <p:txBody>
            <a:bodyPr wrap="square">
              <a:spAutoFit/>
            </a:bodyPr>
            <a:lstStyle/>
            <a:p>
              <a:pPr algn="ctr"/>
              <a:r>
                <a:rPr lang="en-US" sz="1400" b="1" kern="0" dirty="0">
                  <a:solidFill>
                    <a:schemeClr val="bg1">
                      <a:alpha val="99000"/>
                    </a:schemeClr>
                  </a:solidFill>
                  <a:latin typeface="+mj-lt"/>
                </a:rPr>
                <a:t>(high IO)</a:t>
              </a:r>
              <a:endParaRPr lang="en-US" sz="3700" b="1" dirty="0">
                <a:solidFill>
                  <a:schemeClr val="bg1">
                    <a:alpha val="99000"/>
                  </a:schemeClr>
                </a:solidFill>
                <a:latin typeface="+mj-lt"/>
              </a:endParaRPr>
            </a:p>
          </p:txBody>
        </p:sp>
        <p:sp>
          <p:nvSpPr>
            <p:cNvPr id="20" name="Rectangle 19"/>
            <p:cNvSpPr/>
            <p:nvPr/>
          </p:nvSpPr>
          <p:spPr>
            <a:xfrm>
              <a:off x="5280300" y="5333201"/>
              <a:ext cx="1583464"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3.5 GB memory </a:t>
              </a:r>
            </a:p>
          </p:txBody>
        </p:sp>
        <p:sp>
          <p:nvSpPr>
            <p:cNvPr id="21" name="Rectangle 20"/>
            <p:cNvSpPr/>
            <p:nvPr/>
          </p:nvSpPr>
          <p:spPr>
            <a:xfrm>
              <a:off x="5280300" y="5643261"/>
              <a:ext cx="1583464"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500 GB storage</a:t>
              </a:r>
            </a:p>
            <a:p>
              <a:pPr algn="ctr"/>
              <a:r>
                <a:rPr lang="en-US" sz="1300" kern="0" dirty="0">
                  <a:solidFill>
                    <a:schemeClr val="bg1">
                      <a:alpha val="99000"/>
                    </a:schemeClr>
                  </a:solidFill>
                  <a:latin typeface="+mj-lt"/>
                </a:rPr>
                <a:t>(instance storage) </a:t>
              </a:r>
            </a:p>
          </p:txBody>
        </p:sp>
        <p:cxnSp>
          <p:nvCxnSpPr>
            <p:cNvPr id="22" name="Straight Connector 21"/>
            <p:cNvCxnSpPr/>
            <p:nvPr/>
          </p:nvCxnSpPr>
          <p:spPr>
            <a:xfrm>
              <a:off x="5294792" y="4676094"/>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2605836" y="1663439"/>
            <a:ext cx="1828800" cy="1507633"/>
            <a:chOff x="2847764" y="1767349"/>
            <a:chExt cx="1828800" cy="1507633"/>
          </a:xfrm>
        </p:grpSpPr>
        <p:sp>
          <p:nvSpPr>
            <p:cNvPr id="30" name="Rounded Rectangle 29"/>
            <p:cNvSpPr/>
            <p:nvPr/>
          </p:nvSpPr>
          <p:spPr bwMode="auto">
            <a:xfrm>
              <a:off x="28477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31" name="TextBox 30"/>
            <p:cNvSpPr txBox="1"/>
            <p:nvPr/>
          </p:nvSpPr>
          <p:spPr bwMode="invGray">
            <a:xfrm>
              <a:off x="2981824" y="1767349"/>
              <a:ext cx="1560680"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Small</a:t>
              </a:r>
            </a:p>
          </p:txBody>
        </p:sp>
        <p:sp>
          <p:nvSpPr>
            <p:cNvPr id="32" name="Rectangle 31"/>
            <p:cNvSpPr/>
            <p:nvPr/>
          </p:nvSpPr>
          <p:spPr>
            <a:xfrm>
              <a:off x="2877869" y="2541519"/>
              <a:ext cx="1768590"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$0.12 </a:t>
              </a:r>
            </a:p>
          </p:txBody>
        </p:sp>
        <p:sp>
          <p:nvSpPr>
            <p:cNvPr id="33" name="Rectangle 32"/>
            <p:cNvSpPr/>
            <p:nvPr/>
          </p:nvSpPr>
          <p:spPr>
            <a:xfrm>
              <a:off x="2880853" y="2873971"/>
              <a:ext cx="1762622"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34" name="Straight Connector 33"/>
            <p:cNvCxnSpPr/>
            <p:nvPr/>
          </p:nvCxnSpPr>
          <p:spPr>
            <a:xfrm>
              <a:off x="29849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4495202" y="1663438"/>
            <a:ext cx="1828800" cy="1506045"/>
            <a:chOff x="5184062" y="1767348"/>
            <a:chExt cx="1828800" cy="1506045"/>
          </a:xfrm>
        </p:grpSpPr>
        <p:sp>
          <p:nvSpPr>
            <p:cNvPr id="35" name="Rounded Rectangle 34"/>
            <p:cNvSpPr/>
            <p:nvPr/>
          </p:nvSpPr>
          <p:spPr bwMode="auto">
            <a:xfrm>
              <a:off x="5184062" y="1874084"/>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36" name="TextBox 35"/>
            <p:cNvSpPr txBox="1"/>
            <p:nvPr/>
          </p:nvSpPr>
          <p:spPr bwMode="invGray">
            <a:xfrm>
              <a:off x="5270090" y="1767348"/>
              <a:ext cx="1656744"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Medium</a:t>
              </a:r>
            </a:p>
          </p:txBody>
        </p:sp>
        <p:sp>
          <p:nvSpPr>
            <p:cNvPr id="37" name="Rectangle 36"/>
            <p:cNvSpPr/>
            <p:nvPr/>
          </p:nvSpPr>
          <p:spPr>
            <a:xfrm>
              <a:off x="5227823" y="2541518"/>
              <a:ext cx="1741278"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$0.24 </a:t>
              </a:r>
            </a:p>
          </p:txBody>
        </p:sp>
        <p:sp>
          <p:nvSpPr>
            <p:cNvPr id="38" name="Rectangle 37"/>
            <p:cNvSpPr/>
            <p:nvPr/>
          </p:nvSpPr>
          <p:spPr>
            <a:xfrm>
              <a:off x="5230761" y="2873970"/>
              <a:ext cx="1735402"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39" name="Straight Connector 38"/>
            <p:cNvCxnSpPr/>
            <p:nvPr/>
          </p:nvCxnSpPr>
          <p:spPr>
            <a:xfrm>
              <a:off x="53212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8284324" y="1663438"/>
            <a:ext cx="1828800" cy="1500909"/>
            <a:chOff x="9856662" y="1767348"/>
            <a:chExt cx="1828800" cy="1500909"/>
          </a:xfrm>
        </p:grpSpPr>
        <p:sp>
          <p:nvSpPr>
            <p:cNvPr id="40" name="Rounded Rectangle 39"/>
            <p:cNvSpPr/>
            <p:nvPr/>
          </p:nvSpPr>
          <p:spPr bwMode="auto">
            <a:xfrm>
              <a:off x="9856662" y="1868948"/>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41" name="TextBox 40"/>
            <p:cNvSpPr txBox="1"/>
            <p:nvPr/>
          </p:nvSpPr>
          <p:spPr bwMode="invGray">
            <a:xfrm>
              <a:off x="9960077" y="1767348"/>
              <a:ext cx="1621970"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X-Large</a:t>
              </a:r>
            </a:p>
          </p:txBody>
        </p:sp>
        <p:sp>
          <p:nvSpPr>
            <p:cNvPr id="42" name="Rectangle 41"/>
            <p:cNvSpPr/>
            <p:nvPr/>
          </p:nvSpPr>
          <p:spPr>
            <a:xfrm>
              <a:off x="9888273" y="2541518"/>
              <a:ext cx="1765578"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$0.96 </a:t>
              </a:r>
            </a:p>
          </p:txBody>
        </p:sp>
        <p:sp>
          <p:nvSpPr>
            <p:cNvPr id="43" name="Rectangle 42"/>
            <p:cNvSpPr/>
            <p:nvPr/>
          </p:nvSpPr>
          <p:spPr>
            <a:xfrm>
              <a:off x="9891252" y="2873970"/>
              <a:ext cx="1759620"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endParaRPr lang="en-US" sz="1600" b="1" dirty="0">
                <a:gradFill>
                  <a:gsLst>
                    <a:gs pos="0">
                      <a:schemeClr val="bg1"/>
                    </a:gs>
                    <a:gs pos="100000">
                      <a:schemeClr val="bg1"/>
                    </a:gs>
                  </a:gsLst>
                  <a:lin ang="16200000" scaled="0"/>
                </a:gradFill>
                <a:latin typeface="+mj-lt"/>
              </a:endParaRPr>
            </a:p>
          </p:txBody>
        </p:sp>
        <p:cxnSp>
          <p:nvCxnSpPr>
            <p:cNvPr id="44" name="Straight Connector 43"/>
            <p:cNvCxnSpPr/>
            <p:nvPr/>
          </p:nvCxnSpPr>
          <p:spPr>
            <a:xfrm>
              <a:off x="99938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6394959" y="1663439"/>
            <a:ext cx="1828800" cy="1502503"/>
            <a:chOff x="7520361" y="1767349"/>
            <a:chExt cx="1828800" cy="1502503"/>
          </a:xfrm>
        </p:grpSpPr>
        <p:sp>
          <p:nvSpPr>
            <p:cNvPr id="45" name="Rounded Rectangle 44"/>
            <p:cNvSpPr/>
            <p:nvPr/>
          </p:nvSpPr>
          <p:spPr bwMode="auto">
            <a:xfrm>
              <a:off x="7520361" y="1870542"/>
              <a:ext cx="1828800" cy="1399310"/>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46" name="TextBox 45"/>
            <p:cNvSpPr txBox="1"/>
            <p:nvPr/>
          </p:nvSpPr>
          <p:spPr bwMode="invGray">
            <a:xfrm>
              <a:off x="7600335" y="1767349"/>
              <a:ext cx="1668852"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Large </a:t>
              </a:r>
            </a:p>
          </p:txBody>
        </p:sp>
        <p:sp>
          <p:nvSpPr>
            <p:cNvPr id="47" name="Rectangle 46"/>
            <p:cNvSpPr/>
            <p:nvPr/>
          </p:nvSpPr>
          <p:spPr>
            <a:xfrm>
              <a:off x="7545541" y="2541520"/>
              <a:ext cx="1778440"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$0.48 </a:t>
              </a:r>
            </a:p>
          </p:txBody>
        </p:sp>
        <p:sp>
          <p:nvSpPr>
            <p:cNvPr id="48" name="Rectangle 47"/>
            <p:cNvSpPr/>
            <p:nvPr/>
          </p:nvSpPr>
          <p:spPr>
            <a:xfrm>
              <a:off x="7548541" y="2873972"/>
              <a:ext cx="1772440"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49" name="Straight Connector 48"/>
            <p:cNvCxnSpPr/>
            <p:nvPr/>
          </p:nvCxnSpPr>
          <p:spPr>
            <a:xfrm>
              <a:off x="7657521"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6394959" y="3915157"/>
            <a:ext cx="1828800" cy="2139694"/>
            <a:chOff x="7433126" y="4083572"/>
            <a:chExt cx="1828800" cy="2139694"/>
          </a:xfrm>
        </p:grpSpPr>
        <p:sp>
          <p:nvSpPr>
            <p:cNvPr id="23" name="Rounded Rectangle 22"/>
            <p:cNvSpPr/>
            <p:nvPr/>
          </p:nvSpPr>
          <p:spPr bwMode="auto">
            <a:xfrm>
              <a:off x="7433126" y="4150626"/>
              <a:ext cx="1828800" cy="2072640"/>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24" name="TextBox 23"/>
            <p:cNvSpPr txBox="1"/>
            <p:nvPr/>
          </p:nvSpPr>
          <p:spPr bwMode="invGray">
            <a:xfrm>
              <a:off x="7486538" y="4083572"/>
              <a:ext cx="1721976"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Large </a:t>
              </a:r>
            </a:p>
          </p:txBody>
        </p:sp>
        <p:sp>
          <p:nvSpPr>
            <p:cNvPr id="25" name="Rectangle 24"/>
            <p:cNvSpPr/>
            <p:nvPr/>
          </p:nvSpPr>
          <p:spPr>
            <a:xfrm>
              <a:off x="7537031" y="4756771"/>
              <a:ext cx="1620990"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4 x 1.6Ghz </a:t>
              </a:r>
            </a:p>
          </p:txBody>
        </p:sp>
        <p:sp>
          <p:nvSpPr>
            <p:cNvPr id="26" name="Rectangle 25"/>
            <p:cNvSpPr/>
            <p:nvPr/>
          </p:nvSpPr>
          <p:spPr>
            <a:xfrm>
              <a:off x="7605858" y="5070173"/>
              <a:ext cx="1483336" cy="307777"/>
            </a:xfrm>
            <a:prstGeom prst="rect">
              <a:avLst/>
            </a:prstGeom>
          </p:spPr>
          <p:txBody>
            <a:bodyPr wrap="square">
              <a:spAutoFit/>
            </a:bodyPr>
            <a:lstStyle/>
            <a:p>
              <a:pPr algn="ctr"/>
              <a:r>
                <a:rPr lang="en-US" sz="1400" b="1" kern="0" dirty="0">
                  <a:solidFill>
                    <a:schemeClr val="bg1">
                      <a:alpha val="99000"/>
                    </a:schemeClr>
                  </a:solidFill>
                  <a:latin typeface="+mj-lt"/>
                </a:rPr>
                <a:t>(high IO) </a:t>
              </a:r>
              <a:endParaRPr lang="en-US" sz="3700" b="1" dirty="0">
                <a:solidFill>
                  <a:schemeClr val="bg1">
                    <a:alpha val="99000"/>
                  </a:schemeClr>
                </a:solidFill>
                <a:latin typeface="+mj-lt"/>
              </a:endParaRPr>
            </a:p>
          </p:txBody>
        </p:sp>
        <p:sp>
          <p:nvSpPr>
            <p:cNvPr id="27" name="Rectangle 26"/>
            <p:cNvSpPr/>
            <p:nvPr/>
          </p:nvSpPr>
          <p:spPr>
            <a:xfrm>
              <a:off x="7566528" y="5331794"/>
              <a:ext cx="1561996"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7.0 GB memory</a:t>
              </a:r>
            </a:p>
          </p:txBody>
        </p:sp>
        <p:sp>
          <p:nvSpPr>
            <p:cNvPr id="28" name="Rectangle 27"/>
            <p:cNvSpPr/>
            <p:nvPr/>
          </p:nvSpPr>
          <p:spPr>
            <a:xfrm>
              <a:off x="7596025" y="5641854"/>
              <a:ext cx="1503002"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1000 GB storage</a:t>
              </a:r>
            </a:p>
            <a:p>
              <a:pPr algn="ctr"/>
              <a:r>
                <a:rPr lang="en-US" sz="1300" kern="0" dirty="0">
                  <a:solidFill>
                    <a:schemeClr val="bg1">
                      <a:alpha val="99000"/>
                    </a:schemeClr>
                  </a:solidFill>
                  <a:latin typeface="+mj-lt"/>
                </a:rPr>
                <a:t>(instance storage)</a:t>
              </a:r>
            </a:p>
          </p:txBody>
        </p:sp>
        <p:cxnSp>
          <p:nvCxnSpPr>
            <p:cNvPr id="29" name="Straight Connector 28"/>
            <p:cNvCxnSpPr/>
            <p:nvPr/>
          </p:nvCxnSpPr>
          <p:spPr>
            <a:xfrm>
              <a:off x="7570286" y="4688990"/>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8284324" y="3915157"/>
            <a:ext cx="1828800" cy="2132312"/>
            <a:chOff x="9842520" y="4083572"/>
            <a:chExt cx="1828800" cy="2132312"/>
          </a:xfrm>
        </p:grpSpPr>
        <p:sp>
          <p:nvSpPr>
            <p:cNvPr id="50" name="Rounded Rectangle 49"/>
            <p:cNvSpPr/>
            <p:nvPr/>
          </p:nvSpPr>
          <p:spPr bwMode="auto">
            <a:xfrm>
              <a:off x="9842520" y="4149408"/>
              <a:ext cx="1828800" cy="2066476"/>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51" name="TextBox 50"/>
            <p:cNvSpPr txBox="1"/>
            <p:nvPr/>
          </p:nvSpPr>
          <p:spPr bwMode="invGray">
            <a:xfrm>
              <a:off x="9994743" y="4083572"/>
              <a:ext cx="1524354"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X-Large</a:t>
              </a:r>
            </a:p>
          </p:txBody>
        </p:sp>
        <p:sp>
          <p:nvSpPr>
            <p:cNvPr id="52" name="Rectangle 51"/>
            <p:cNvSpPr/>
            <p:nvPr/>
          </p:nvSpPr>
          <p:spPr>
            <a:xfrm>
              <a:off x="9975432" y="4755554"/>
              <a:ext cx="1562976"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8 x 1.6Ghz</a:t>
              </a:r>
            </a:p>
          </p:txBody>
        </p:sp>
        <p:sp>
          <p:nvSpPr>
            <p:cNvPr id="53" name="Rectangle 52"/>
            <p:cNvSpPr/>
            <p:nvPr/>
          </p:nvSpPr>
          <p:spPr>
            <a:xfrm>
              <a:off x="9945936" y="5068955"/>
              <a:ext cx="1621968" cy="307777"/>
            </a:xfrm>
            <a:prstGeom prst="rect">
              <a:avLst/>
            </a:prstGeom>
          </p:spPr>
          <p:txBody>
            <a:bodyPr wrap="square">
              <a:spAutoFit/>
            </a:bodyPr>
            <a:lstStyle/>
            <a:p>
              <a:pPr algn="ctr"/>
              <a:r>
                <a:rPr lang="en-US" sz="1400" b="1" kern="0" dirty="0">
                  <a:solidFill>
                    <a:schemeClr val="bg1">
                      <a:alpha val="99000"/>
                    </a:schemeClr>
                  </a:solidFill>
                  <a:latin typeface="+mj-lt"/>
                </a:rPr>
                <a:t>(high IO)</a:t>
              </a:r>
              <a:endParaRPr lang="en-US" sz="3700" b="1" dirty="0">
                <a:solidFill>
                  <a:schemeClr val="bg1">
                    <a:alpha val="99000"/>
                  </a:schemeClr>
                </a:solidFill>
                <a:latin typeface="+mj-lt"/>
              </a:endParaRPr>
            </a:p>
          </p:txBody>
        </p:sp>
        <p:sp>
          <p:nvSpPr>
            <p:cNvPr id="54" name="Rectangle 53"/>
            <p:cNvSpPr/>
            <p:nvPr/>
          </p:nvSpPr>
          <p:spPr>
            <a:xfrm>
              <a:off x="9945935" y="5330578"/>
              <a:ext cx="1621970"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14 GB memory</a:t>
              </a:r>
            </a:p>
          </p:txBody>
        </p:sp>
        <p:sp>
          <p:nvSpPr>
            <p:cNvPr id="55" name="Rectangle 54"/>
            <p:cNvSpPr/>
            <p:nvPr/>
          </p:nvSpPr>
          <p:spPr>
            <a:xfrm>
              <a:off x="9906606" y="5640638"/>
              <a:ext cx="1700628"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2000 GB </a:t>
              </a:r>
            </a:p>
            <a:p>
              <a:pPr algn="ctr"/>
              <a:r>
                <a:rPr lang="en-US" sz="1300" kern="0" dirty="0">
                  <a:solidFill>
                    <a:schemeClr val="bg1">
                      <a:alpha val="99000"/>
                    </a:schemeClr>
                  </a:solidFill>
                  <a:latin typeface="+mj-lt"/>
                </a:rPr>
                <a:t>(instance storage) </a:t>
              </a:r>
            </a:p>
          </p:txBody>
        </p:sp>
        <p:cxnSp>
          <p:nvCxnSpPr>
            <p:cNvPr id="56" name="Straight Connector 55"/>
            <p:cNvCxnSpPr/>
            <p:nvPr/>
          </p:nvCxnSpPr>
          <p:spPr>
            <a:xfrm>
              <a:off x="9979680" y="4700123"/>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716470" y="1663439"/>
            <a:ext cx="1828800" cy="1507633"/>
            <a:chOff x="511464" y="1767349"/>
            <a:chExt cx="1828800" cy="1507633"/>
          </a:xfrm>
        </p:grpSpPr>
        <p:sp>
          <p:nvSpPr>
            <p:cNvPr id="62" name="Rounded Rectangle 61"/>
            <p:cNvSpPr/>
            <p:nvPr/>
          </p:nvSpPr>
          <p:spPr bwMode="auto">
            <a:xfrm>
              <a:off x="5114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64" name="Rectangle 63"/>
            <p:cNvSpPr/>
            <p:nvPr/>
          </p:nvSpPr>
          <p:spPr>
            <a:xfrm>
              <a:off x="557883" y="2541519"/>
              <a:ext cx="1735962"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$0.04 </a:t>
              </a:r>
            </a:p>
          </p:txBody>
        </p:sp>
        <p:sp>
          <p:nvSpPr>
            <p:cNvPr id="65" name="Rectangle 64"/>
            <p:cNvSpPr/>
            <p:nvPr/>
          </p:nvSpPr>
          <p:spPr>
            <a:xfrm>
              <a:off x="560812" y="2873971"/>
              <a:ext cx="1730104"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66" name="Straight Connector 65"/>
            <p:cNvCxnSpPr/>
            <p:nvPr/>
          </p:nvCxnSpPr>
          <p:spPr>
            <a:xfrm>
              <a:off x="6486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bwMode="invGray">
            <a:xfrm>
              <a:off x="550981" y="1767349"/>
              <a:ext cx="1749768"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Extra Small</a:t>
              </a:r>
            </a:p>
          </p:txBody>
        </p:sp>
      </p:grpSp>
      <p:grpSp>
        <p:nvGrpSpPr>
          <p:cNvPr id="85" name="Group 84"/>
          <p:cNvGrpSpPr/>
          <p:nvPr/>
        </p:nvGrpSpPr>
        <p:grpSpPr>
          <a:xfrm>
            <a:off x="716470" y="3894131"/>
            <a:ext cx="1828800" cy="2158704"/>
            <a:chOff x="497805" y="4062546"/>
            <a:chExt cx="1828800" cy="2158704"/>
          </a:xfrm>
        </p:grpSpPr>
        <p:sp>
          <p:nvSpPr>
            <p:cNvPr id="72" name="Rounded Rectangle 71"/>
            <p:cNvSpPr/>
            <p:nvPr/>
          </p:nvSpPr>
          <p:spPr bwMode="auto">
            <a:xfrm>
              <a:off x="497805" y="4151603"/>
              <a:ext cx="1828800" cy="2069647"/>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73" name="TextBox 72"/>
            <p:cNvSpPr txBox="1"/>
            <p:nvPr/>
          </p:nvSpPr>
          <p:spPr bwMode="invGray">
            <a:xfrm>
              <a:off x="540258" y="4062546"/>
              <a:ext cx="1743894"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Extra Small</a:t>
              </a:r>
            </a:p>
          </p:txBody>
        </p:sp>
        <p:sp>
          <p:nvSpPr>
            <p:cNvPr id="74" name="Rectangle 73"/>
            <p:cNvSpPr/>
            <p:nvPr/>
          </p:nvSpPr>
          <p:spPr>
            <a:xfrm>
              <a:off x="606146" y="4757748"/>
              <a:ext cx="1612118"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1 x 1.0Ghz</a:t>
              </a:r>
            </a:p>
          </p:txBody>
        </p:sp>
        <p:sp>
          <p:nvSpPr>
            <p:cNvPr id="75" name="Rectangle 74"/>
            <p:cNvSpPr/>
            <p:nvPr/>
          </p:nvSpPr>
          <p:spPr>
            <a:xfrm>
              <a:off x="625810" y="5071149"/>
              <a:ext cx="1572790" cy="307777"/>
            </a:xfrm>
            <a:prstGeom prst="rect">
              <a:avLst/>
            </a:prstGeom>
          </p:spPr>
          <p:txBody>
            <a:bodyPr wrap="square">
              <a:spAutoFit/>
            </a:bodyPr>
            <a:lstStyle/>
            <a:p>
              <a:pPr algn="ctr"/>
              <a:r>
                <a:rPr lang="en-US" sz="1400" b="1" kern="0" dirty="0">
                  <a:solidFill>
                    <a:schemeClr val="bg1">
                      <a:alpha val="99000"/>
                    </a:schemeClr>
                  </a:solidFill>
                  <a:latin typeface="+mj-lt"/>
                </a:rPr>
                <a:t>(low IO) </a:t>
              </a:r>
              <a:endParaRPr lang="en-US" sz="3700" b="1" dirty="0">
                <a:solidFill>
                  <a:schemeClr val="bg1">
                    <a:alpha val="99000"/>
                  </a:schemeClr>
                </a:solidFill>
                <a:latin typeface="+mj-lt"/>
              </a:endParaRPr>
            </a:p>
          </p:txBody>
        </p:sp>
        <p:sp>
          <p:nvSpPr>
            <p:cNvPr id="76" name="Rectangle 75"/>
            <p:cNvSpPr/>
            <p:nvPr/>
          </p:nvSpPr>
          <p:spPr>
            <a:xfrm>
              <a:off x="556985" y="5627739"/>
              <a:ext cx="1710440"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768 MB memory </a:t>
              </a:r>
              <a:endParaRPr lang="en-US" sz="1300" b="1" kern="0" dirty="0" smtClean="0">
                <a:solidFill>
                  <a:schemeClr val="bg1">
                    <a:alpha val="99000"/>
                  </a:schemeClr>
                </a:solidFill>
                <a:latin typeface="+mj-lt"/>
              </a:endParaRPr>
            </a:p>
            <a:p>
              <a:pPr lvl="0" algn="ctr"/>
              <a:r>
                <a:rPr lang="en-US" sz="1300" b="1" kern="0" dirty="0">
                  <a:solidFill>
                    <a:srgbClr val="FFFFFF">
                      <a:alpha val="99000"/>
                    </a:srgbClr>
                  </a:solidFill>
                </a:rPr>
                <a:t>20 GB storage</a:t>
              </a:r>
            </a:p>
            <a:p>
              <a:pPr lvl="0" algn="ctr"/>
              <a:r>
                <a:rPr lang="en-US" sz="1300" kern="0" dirty="0">
                  <a:solidFill>
                    <a:srgbClr val="FFFFFF">
                      <a:alpha val="99000"/>
                    </a:srgbClr>
                  </a:solidFill>
                </a:rPr>
                <a:t>(instance storage) </a:t>
              </a:r>
            </a:p>
            <a:p>
              <a:pPr algn="ctr"/>
              <a:endParaRPr lang="en-US" sz="1300" b="1" kern="0" dirty="0">
                <a:solidFill>
                  <a:schemeClr val="bg1">
                    <a:alpha val="99000"/>
                  </a:schemeClr>
                </a:solidFill>
                <a:latin typeface="+mj-lt"/>
              </a:endParaRPr>
            </a:p>
          </p:txBody>
        </p:sp>
        <p:cxnSp>
          <p:nvCxnSpPr>
            <p:cNvPr id="78" name="Straight Connector 77"/>
            <p:cNvCxnSpPr/>
            <p:nvPr/>
          </p:nvCxnSpPr>
          <p:spPr>
            <a:xfrm>
              <a:off x="634965" y="4674078"/>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559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grpSp>
        <p:nvGrpSpPr>
          <p:cNvPr id="6" name="Group 5"/>
          <p:cNvGrpSpPr/>
          <p:nvPr/>
        </p:nvGrpSpPr>
        <p:grpSpPr>
          <a:xfrm>
            <a:off x="444832" y="1208811"/>
            <a:ext cx="11700221" cy="4952998"/>
            <a:chOff x="590178" y="1905002"/>
            <a:chExt cx="11700221" cy="3252007"/>
          </a:xfrm>
        </p:grpSpPr>
        <p:pic>
          <p:nvPicPr>
            <p:cNvPr id="5" name="Picture 2" descr="\\server3\Restrict\FTP_Root\Clients\White_Whale\7-20578_Windows_Azure_EBC_Deck_November_09\PPT\SFP_Art\map_2.png"/>
            <p:cNvPicPr>
              <a:picLocks noChangeAspect="1" noChangeArrowheads="1"/>
            </p:cNvPicPr>
            <p:nvPr/>
          </p:nvPicPr>
          <p:blipFill>
            <a:blip r:embed="rId3">
              <a:alphaModFix amt="45000"/>
              <a:extLst>
                <a:ext uri="{BEBA8EAE-BF5A-486C-A8C5-ECC9F3942E4B}">
                  <a14:imgProps xmlns:a14="http://schemas.microsoft.com/office/drawing/2010/main">
                    <a14:imgLayer r:embed="rId4">
                      <a14:imgEffect>
                        <a14:brightnessContrast bright="-40000" contrast="-40000"/>
                      </a14:imgEffect>
                    </a14:imgLayer>
                  </a14:imgProps>
                </a:ext>
              </a:extLst>
            </a:blip>
            <a:srcRect l="54940" r="-465"/>
            <a:stretch>
              <a:fillRect/>
            </a:stretch>
          </p:blipFill>
          <p:spPr bwMode="auto">
            <a:xfrm>
              <a:off x="7336973" y="1905002"/>
              <a:ext cx="4953426" cy="3224711"/>
            </a:xfrm>
            <a:prstGeom prst="rect">
              <a:avLst/>
            </a:prstGeom>
            <a:blipFill dpi="0" rotWithShape="1">
              <a:blip r:embed="rId5" cstate="print">
                <a:alphaModFix amt="45000"/>
              </a:blip>
              <a:srcRect/>
              <a:stretch>
                <a:fillRect/>
              </a:stretch>
            </a:blipFill>
            <a:ln w="55000" cap="flat" cmpd="thickThin" algn="ctr">
              <a:noFill/>
              <a:prstDash val="solid"/>
              <a:headEnd type="none" w="med" len="med"/>
              <a:tailEnd type="none" w="med" len="med"/>
            </a:ln>
            <a:effectLst/>
          </p:spPr>
        </p:pic>
        <p:pic>
          <p:nvPicPr>
            <p:cNvPr id="4" name="Picture 2" descr="\\server3\Restrict\FTP_Root\Clients\White_Whale\7-20578_Windows_Azure_EBC_Deck_November_09\PPT\SFP_Art\map_2.png"/>
            <p:cNvPicPr>
              <a:picLocks noChangeAspect="1" noChangeArrowheads="1"/>
            </p:cNvPicPr>
            <p:nvPr/>
          </p:nvPicPr>
          <p:blipFill>
            <a:blip r:embed="rId3">
              <a:alphaModFix amt="45000"/>
              <a:extLst>
                <a:ext uri="{BEBA8EAE-BF5A-486C-A8C5-ECC9F3942E4B}">
                  <a14:imgProps xmlns:a14="http://schemas.microsoft.com/office/drawing/2010/main">
                    <a14:imgLayer r:embed="rId4">
                      <a14:imgEffect>
                        <a14:brightnessContrast bright="-40000" contrast="-40000"/>
                      </a14:imgEffect>
                    </a14:imgLayer>
                  </a14:imgProps>
                </a:ext>
              </a:extLst>
            </a:blip>
            <a:srcRect r="43864"/>
            <a:stretch>
              <a:fillRect/>
            </a:stretch>
          </p:blipFill>
          <p:spPr bwMode="auto">
            <a:xfrm>
              <a:off x="590178" y="1932298"/>
              <a:ext cx="5704765" cy="3224711"/>
            </a:xfrm>
            <a:prstGeom prst="rect">
              <a:avLst/>
            </a:prstGeom>
            <a:blipFill dpi="0" rotWithShape="1">
              <a:blip r:embed="rId5" cstate="print">
                <a:alphaModFix amt="45000"/>
              </a:blip>
              <a:srcRect/>
              <a:stretch>
                <a:fillRect/>
              </a:stretch>
            </a:blipFill>
            <a:ln w="55000" cap="flat" cmpd="thickThin" algn="ctr">
              <a:noFill/>
              <a:prstDash val="solid"/>
              <a:headEnd type="none" w="med" len="med"/>
              <a:tailEnd type="none" w="med" len="med"/>
            </a:ln>
            <a:effectLst/>
          </p:spPr>
        </p:pic>
      </p:grpSp>
      <p:sp>
        <p:nvSpPr>
          <p:cNvPr id="2" name="Title 1"/>
          <p:cNvSpPr>
            <a:spLocks noGrp="1"/>
          </p:cNvSpPr>
          <p:nvPr>
            <p:ph type="title"/>
          </p:nvPr>
        </p:nvSpPr>
        <p:spPr/>
        <p:txBody>
          <a:bodyPr/>
          <a:lstStyle/>
          <a:p>
            <a:r>
              <a:rPr lang="en-US" dirty="0" smtClean="0">
                <a:solidFill>
                  <a:schemeClr val="bg1">
                    <a:alpha val="99000"/>
                  </a:schemeClr>
                </a:solidFill>
              </a:rPr>
              <a:t>International Availability</a:t>
            </a:r>
            <a:endParaRPr lang="en-US" dirty="0">
              <a:solidFill>
                <a:schemeClr val="bg1">
                  <a:alpha val="99000"/>
                </a:schemeClr>
              </a:solidFill>
            </a:endParaRPr>
          </a:p>
        </p:txBody>
      </p:sp>
      <p:sp>
        <p:nvSpPr>
          <p:cNvPr id="7" name="Text Placeholder 3"/>
          <p:cNvSpPr txBox="1">
            <a:spLocks/>
          </p:cNvSpPr>
          <p:nvPr/>
        </p:nvSpPr>
        <p:spPr>
          <a:xfrm>
            <a:off x="526250" y="1446213"/>
            <a:ext cx="11149813" cy="4538951"/>
          </a:xfrm>
          <a:prstGeom prst="rect">
            <a:avLst/>
          </a:prstGeom>
        </p:spPr>
        <p:txBody>
          <a:bodyPr vert="horz" wrap="square" lIns="0" tIns="0" rIns="0" bIns="0" numCol="4" rtlCol="0">
            <a:noAutofit/>
          </a:bodyPr>
          <a:lstStyle>
            <a:lvl1pPr marL="400050" indent="-400050" algn="l" defTabSz="914363" rtl="0" eaLnBrk="1" latinLnBrk="0" hangingPunct="1">
              <a:lnSpc>
                <a:spcPct val="90000"/>
              </a:lnSpc>
              <a:spcBef>
                <a:spcPct val="20000"/>
              </a:spcBef>
              <a:buSzPct val="90000"/>
              <a:buFontTx/>
              <a:buBlip>
                <a:blip r:embed="rId6"/>
              </a:buBlip>
              <a:defRPr sz="3200" kern="1200">
                <a:gradFill>
                  <a:gsLst>
                    <a:gs pos="0">
                      <a:schemeClr val="tx1"/>
                    </a:gs>
                    <a:gs pos="86000">
                      <a:schemeClr val="tx1"/>
                    </a:gs>
                  </a:gsLst>
                  <a:lin ang="5400000" scaled="0"/>
                </a:gradFill>
                <a:effectLst/>
                <a:latin typeface="+mn-lt"/>
                <a:ea typeface="+mn-ea"/>
                <a:cs typeface="+mn-cs"/>
              </a:defRPr>
            </a:lvl1pPr>
            <a:lvl2pPr marL="746125" indent="-346075" algn="l" defTabSz="914363" rtl="0" eaLnBrk="1" latinLnBrk="0" hangingPunct="1">
              <a:lnSpc>
                <a:spcPct val="90000"/>
              </a:lnSpc>
              <a:spcBef>
                <a:spcPct val="20000"/>
              </a:spcBef>
              <a:buSzPct val="90000"/>
              <a:buFontTx/>
              <a:buBlip>
                <a:blip r:embed="rId7"/>
              </a:buBlip>
              <a:defRPr sz="2800" kern="1200">
                <a:gradFill>
                  <a:gsLst>
                    <a:gs pos="0">
                      <a:schemeClr val="tx1"/>
                    </a:gs>
                    <a:gs pos="86000">
                      <a:schemeClr val="tx1"/>
                    </a:gs>
                  </a:gsLst>
                  <a:lin ang="5400000" scaled="0"/>
                </a:gradFill>
                <a:effectLst/>
                <a:latin typeface="+mn-lt"/>
                <a:ea typeface="+mn-ea"/>
                <a:cs typeface="+mn-cs"/>
              </a:defRPr>
            </a:lvl2pPr>
            <a:lvl3pPr marL="1082675" indent="-336550" algn="l" defTabSz="914363" rtl="0" eaLnBrk="1" latinLnBrk="0" hangingPunct="1">
              <a:lnSpc>
                <a:spcPct val="90000"/>
              </a:lnSpc>
              <a:spcBef>
                <a:spcPct val="20000"/>
              </a:spcBef>
              <a:buSzPct val="90000"/>
              <a:buFontTx/>
              <a:buBlip>
                <a:blip r:embed="rId7"/>
              </a:buBlip>
              <a:defRPr sz="2400" kern="1200">
                <a:gradFill>
                  <a:gsLst>
                    <a:gs pos="0">
                      <a:schemeClr val="tx1"/>
                    </a:gs>
                    <a:gs pos="86000">
                      <a:schemeClr val="tx1"/>
                    </a:gs>
                  </a:gsLst>
                  <a:lin ang="5400000" scaled="0"/>
                </a:gradFill>
                <a:effectLst/>
                <a:latin typeface="+mn-lt"/>
                <a:ea typeface="+mn-ea"/>
                <a:cs typeface="+mn-cs"/>
              </a:defRPr>
            </a:lvl3pPr>
            <a:lvl4pPr marL="1374775" indent="-292100" algn="l" defTabSz="914363" rtl="0" eaLnBrk="1" latinLnBrk="0" hangingPunct="1">
              <a:lnSpc>
                <a:spcPct val="90000"/>
              </a:lnSpc>
              <a:spcBef>
                <a:spcPct val="20000"/>
              </a:spcBef>
              <a:buSzPct val="90000"/>
              <a:buFontTx/>
              <a:buBlip>
                <a:blip r:embed="rId7"/>
              </a:buBlip>
              <a:defRPr sz="2000" kern="1200">
                <a:gradFill>
                  <a:gsLst>
                    <a:gs pos="0">
                      <a:schemeClr val="tx1"/>
                    </a:gs>
                    <a:gs pos="86000">
                      <a:schemeClr val="tx1"/>
                    </a:gs>
                  </a:gsLst>
                  <a:lin ang="5400000" scaled="0"/>
                </a:gradFill>
                <a:effectLst/>
                <a:latin typeface="+mn-lt"/>
                <a:ea typeface="+mn-ea"/>
                <a:cs typeface="+mn-cs"/>
              </a:defRPr>
            </a:lvl4pPr>
            <a:lvl5pPr marL="1660525" indent="-285750" algn="l" defTabSz="914363" rtl="0" eaLnBrk="1" latinLnBrk="0" hangingPunct="1">
              <a:lnSpc>
                <a:spcPct val="90000"/>
              </a:lnSpc>
              <a:spcBef>
                <a:spcPct val="20000"/>
              </a:spcBef>
              <a:buSzPct val="90000"/>
              <a:buFontTx/>
              <a:buBlip>
                <a:blip r:embed="rId7"/>
              </a:buBlip>
              <a:defRPr sz="2000" kern="1200">
                <a:gradFill>
                  <a:gsLst>
                    <a:gs pos="0">
                      <a:schemeClr val="tx1"/>
                    </a:gs>
                    <a:gs pos="86000">
                      <a:schemeClr val="tx1"/>
                    </a:gs>
                  </a:gsLst>
                  <a:lin ang="5400000" scaled="0"/>
                </a:gradFill>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Australia</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Austria</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Belgium</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Brazil</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Canada</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Chile</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Colombia</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Costa Rica</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Czech Republic</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Cyprus</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Denmark</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Finland</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France</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Germany</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Greece</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Hong Kong</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Hungary</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Ireland</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Israel</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India</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Italy</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Japan</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Luxembourg</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Malaysia</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Mexico</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Netherlands</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New Zealand</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Norway</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Peru</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Philippines</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Poland</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Portugal</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Puerto Rico</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Romania</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Singapore</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Spain</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Sweden</a:t>
            </a: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Switzerland</a:t>
            </a:r>
          </a:p>
          <a:p>
            <a:pPr marL="457200" indent="-457200">
              <a:lnSpc>
                <a:spcPts val="1600"/>
              </a:lnSpc>
              <a:spcAft>
                <a:spcPts val="1200"/>
              </a:spcAft>
              <a:buClr>
                <a:schemeClr val="accent2">
                  <a:lumMod val="20000"/>
                  <a:lumOff val="80000"/>
                </a:schemeClr>
              </a:buClr>
              <a:buFont typeface="+mj-lt"/>
              <a:buAutoNum type="arabicPeriod"/>
              <a:defRPr/>
            </a:pPr>
            <a:r>
              <a:rPr lang="en-US" sz="2400" dirty="0" smtClean="0">
                <a:solidFill>
                  <a:schemeClr val="bg1">
                    <a:alpha val="99000"/>
                  </a:schemeClr>
                </a:solidFill>
              </a:rPr>
              <a:t>Trinidad/Tobago</a:t>
            </a:r>
            <a:endParaRPr lang="en-US" sz="2400" dirty="0">
              <a:solidFill>
                <a:schemeClr val="bg1">
                  <a:alpha val="99000"/>
                </a:schemeClr>
              </a:solidFill>
            </a:endParaRPr>
          </a:p>
          <a:p>
            <a:pPr marL="457200" indent="-457200">
              <a:lnSpc>
                <a:spcPts val="1600"/>
              </a:lnSpc>
              <a:spcAft>
                <a:spcPts val="1200"/>
              </a:spcAft>
              <a:buClr>
                <a:schemeClr val="accent2">
                  <a:lumMod val="20000"/>
                  <a:lumOff val="80000"/>
                </a:schemeClr>
              </a:buClr>
              <a:buFont typeface="+mj-lt"/>
              <a:buAutoNum type="arabicPeriod"/>
              <a:defRPr/>
            </a:pPr>
            <a:r>
              <a:rPr lang="en-US" sz="2400" dirty="0">
                <a:solidFill>
                  <a:schemeClr val="bg1">
                    <a:alpha val="99000"/>
                  </a:schemeClr>
                </a:solidFill>
              </a:rPr>
              <a:t>UK</a:t>
            </a:r>
          </a:p>
          <a:p>
            <a:pPr marL="457200" indent="-457200">
              <a:lnSpc>
                <a:spcPts val="1600"/>
              </a:lnSpc>
              <a:spcAft>
                <a:spcPts val="1200"/>
              </a:spcAft>
              <a:buClr>
                <a:schemeClr val="accent2">
                  <a:lumMod val="20000"/>
                  <a:lumOff val="80000"/>
                </a:schemeClr>
              </a:buClr>
              <a:buFont typeface="+mj-lt"/>
              <a:buAutoNum type="arabicPeriod"/>
              <a:defRPr/>
            </a:pPr>
            <a:r>
              <a:rPr lang="en-US" sz="2400" dirty="0" smtClean="0">
                <a:solidFill>
                  <a:schemeClr val="bg1">
                    <a:alpha val="99000"/>
                  </a:schemeClr>
                </a:solidFill>
              </a:rPr>
              <a:t>USA</a:t>
            </a:r>
            <a:endParaRPr lang="en-US" sz="2400" dirty="0">
              <a:solidFill>
                <a:schemeClr val="bg1">
                  <a:alpha val="99000"/>
                </a:schemeClr>
              </a:solidFill>
            </a:endParaRPr>
          </a:p>
        </p:txBody>
      </p:sp>
      <p:pic>
        <p:nvPicPr>
          <p:cNvPr id="8" name="Picture 7"/>
          <p:cNvPicPr>
            <a:picLocks noChangeAspect="1"/>
          </p:cNvPicPr>
          <p:nvPr/>
        </p:nvPicPr>
        <p:blipFill>
          <a:blip r:embed="rId8" cstate="print">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26010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35240" y="1617789"/>
            <a:ext cx="4308065" cy="367769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Getting </a:t>
            </a:r>
            <a:r>
              <a:rPr lang="en-US" dirty="0"/>
              <a:t>Started</a:t>
            </a:r>
          </a:p>
        </p:txBody>
      </p:sp>
      <p:sp>
        <p:nvSpPr>
          <p:cNvPr id="25" name="Text Placeholder 12"/>
          <p:cNvSpPr>
            <a:spLocks noGrp="1"/>
          </p:cNvSpPr>
          <p:nvPr>
            <p:ph type="body" idx="1"/>
          </p:nvPr>
        </p:nvSpPr>
        <p:spPr>
          <a:xfrm>
            <a:off x="5306096" y="1855366"/>
            <a:ext cx="6882729" cy="553998"/>
          </a:xfrm>
        </p:spPr>
        <p:txBody>
          <a:bodyPr/>
          <a:lstStyle/>
          <a:p>
            <a:r>
              <a:rPr lang="en-US" sz="4000" dirty="0">
                <a:solidFill>
                  <a:srgbClr val="00B0F0">
                    <a:alpha val="99000"/>
                  </a:srgbClr>
                </a:solidFill>
              </a:rPr>
              <a:t>MSDN </a:t>
            </a:r>
            <a:r>
              <a:rPr lang="en-US" sz="4000" dirty="0" smtClean="0">
                <a:solidFill>
                  <a:srgbClr val="00B0F0">
                    <a:alpha val="99000"/>
                  </a:srgbClr>
                </a:solidFill>
              </a:rPr>
              <a:t>Subscription </a:t>
            </a:r>
            <a:r>
              <a:rPr lang="en-US" sz="4000" dirty="0">
                <a:solidFill>
                  <a:srgbClr val="00B0F0">
                    <a:alpha val="99000"/>
                  </a:srgbClr>
                </a:solidFill>
              </a:rPr>
              <a:t>Benefits</a:t>
            </a:r>
          </a:p>
        </p:txBody>
      </p:sp>
      <p:sp>
        <p:nvSpPr>
          <p:cNvPr id="26" name="Content Placeholder 13"/>
          <p:cNvSpPr>
            <a:spLocks noGrp="1"/>
          </p:cNvSpPr>
          <p:nvPr>
            <p:ph sz="half" idx="2"/>
          </p:nvPr>
        </p:nvSpPr>
        <p:spPr>
          <a:xfrm>
            <a:off x="5331854" y="3012299"/>
            <a:ext cx="6454862" cy="2148280"/>
          </a:xfrm>
        </p:spPr>
        <p:txBody>
          <a:bodyPr/>
          <a:lstStyle/>
          <a:p>
            <a:pPr marL="0" indent="0">
              <a:lnSpc>
                <a:spcPct val="100000"/>
              </a:lnSpc>
              <a:spcAft>
                <a:spcPts val="600"/>
              </a:spcAft>
              <a:buNone/>
            </a:pPr>
            <a:r>
              <a:rPr lang="en-US" sz="2400" dirty="0">
                <a:solidFill>
                  <a:srgbClr val="595959">
                    <a:alpha val="99000"/>
                  </a:srgbClr>
                </a:solidFill>
              </a:rPr>
              <a:t>Free Windows Azure access for Professional, Premium, and ultimate subscribers </a:t>
            </a:r>
          </a:p>
          <a:p>
            <a:pPr marL="0" indent="0">
              <a:lnSpc>
                <a:spcPct val="100000"/>
              </a:lnSpc>
              <a:spcAft>
                <a:spcPts val="600"/>
              </a:spcAft>
              <a:buNone/>
            </a:pPr>
            <a:r>
              <a:rPr lang="en-US" sz="2400" dirty="0">
                <a:solidFill>
                  <a:srgbClr val="595959">
                    <a:alpha val="99000"/>
                  </a:srgbClr>
                </a:solidFill>
              </a:rPr>
              <a:t>Designed to accelerate development</a:t>
            </a:r>
          </a:p>
          <a:p>
            <a:pPr marL="0" indent="0">
              <a:lnSpc>
                <a:spcPct val="100000"/>
              </a:lnSpc>
              <a:spcAft>
                <a:spcPts val="600"/>
              </a:spcAft>
              <a:buNone/>
            </a:pPr>
            <a:r>
              <a:rPr lang="en-US" sz="2400" dirty="0">
                <a:solidFill>
                  <a:srgbClr val="595959">
                    <a:alpha val="99000"/>
                  </a:srgbClr>
                </a:solidFill>
              </a:rPr>
              <a:t>Requires credit card at sign-up any overages beyond free </a:t>
            </a:r>
            <a:r>
              <a:rPr lang="en-US" sz="2400" dirty="0" smtClean="0">
                <a:solidFill>
                  <a:srgbClr val="595959">
                    <a:alpha val="99000"/>
                  </a:srgbClr>
                </a:solidFill>
              </a:rPr>
              <a:t>allocation</a:t>
            </a:r>
            <a:endParaRPr lang="en-US" sz="2400" dirty="0">
              <a:solidFill>
                <a:srgbClr val="595959">
                  <a:alpha val="99000"/>
                </a:srgbClr>
              </a:solidFill>
            </a:endParaRPr>
          </a:p>
        </p:txBody>
      </p:sp>
      <p:grpSp>
        <p:nvGrpSpPr>
          <p:cNvPr id="11" name="Group 10"/>
          <p:cNvGrpSpPr/>
          <p:nvPr/>
        </p:nvGrpSpPr>
        <p:grpSpPr>
          <a:xfrm>
            <a:off x="830374" y="1922719"/>
            <a:ext cx="3992836" cy="2441613"/>
            <a:chOff x="830374" y="1983007"/>
            <a:chExt cx="3992836" cy="2441613"/>
          </a:xfrm>
        </p:grpSpPr>
        <p:sp>
          <p:nvSpPr>
            <p:cNvPr id="19" name="Text Placeholder 11"/>
            <p:cNvSpPr txBox="1">
              <a:spLocks/>
            </p:cNvSpPr>
            <p:nvPr/>
          </p:nvSpPr>
          <p:spPr>
            <a:xfrm>
              <a:off x="900940" y="1983007"/>
              <a:ext cx="3922270" cy="498598"/>
            </a:xfrm>
            <a:prstGeom prst="rect">
              <a:avLst/>
            </a:prstGeom>
          </p:spPr>
          <p:txBody>
            <a:bodyPr vert="horz" wrap="square" lIns="0" tIns="0" rIns="0" bIns="0" rtlCol="0" anchor="b">
              <a:spAutoFit/>
            </a:bodyPr>
            <a:lstStyle>
              <a:lvl1pPr marL="0" indent="0" algn="l" defTabSz="914325" rtl="0" eaLnBrk="1" latinLnBrk="0" hangingPunct="1">
                <a:lnSpc>
                  <a:spcPct val="90000"/>
                </a:lnSpc>
                <a:spcBef>
                  <a:spcPts val="0"/>
                </a:spcBef>
                <a:buSzPct val="80000"/>
                <a:buFont typeface="Arial" pitchFamily="34" charset="0"/>
                <a:buNone/>
                <a:defRPr sz="3200" b="0" kern="1200">
                  <a:gradFill>
                    <a:gsLst>
                      <a:gs pos="0">
                        <a:srgbClr val="595959"/>
                      </a:gs>
                      <a:gs pos="86000">
                        <a:srgbClr val="595959"/>
                      </a:gs>
                    </a:gsLst>
                    <a:lin ang="5400000" scaled="0"/>
                  </a:gradFill>
                  <a:latin typeface="Segoe UI Light" pitchFamily="34" charset="0"/>
                  <a:ea typeface="+mn-ea"/>
                  <a:cs typeface="+mn-cs"/>
                </a:defRPr>
              </a:lvl1pPr>
              <a:lvl2pPr marL="457144" indent="0" algn="l" defTabSz="914325" rtl="0" eaLnBrk="1" latinLnBrk="0" hangingPunct="1">
                <a:lnSpc>
                  <a:spcPct val="90000"/>
                </a:lnSpc>
                <a:spcBef>
                  <a:spcPct val="20000"/>
                </a:spcBef>
                <a:buSzPct val="80000"/>
                <a:buFont typeface="Arial" pitchFamily="34" charset="0"/>
                <a:buNone/>
                <a:defRPr sz="2000" b="1" kern="1200">
                  <a:gradFill>
                    <a:gsLst>
                      <a:gs pos="0">
                        <a:srgbClr val="595959"/>
                      </a:gs>
                      <a:gs pos="86000">
                        <a:srgbClr val="595959"/>
                      </a:gs>
                    </a:gsLst>
                    <a:lin ang="5400000" scaled="0"/>
                  </a:gradFill>
                  <a:latin typeface="+mn-lt"/>
                  <a:ea typeface="+mn-ea"/>
                  <a:cs typeface="+mn-cs"/>
                </a:defRPr>
              </a:lvl2pPr>
              <a:lvl3pPr marL="914287" indent="0" algn="l" defTabSz="914325" rtl="0" eaLnBrk="1" latinLnBrk="0" hangingPunct="1">
                <a:lnSpc>
                  <a:spcPct val="90000"/>
                </a:lnSpc>
                <a:spcBef>
                  <a:spcPct val="20000"/>
                </a:spcBef>
                <a:buSzPct val="80000"/>
                <a:buFont typeface="Arial" pitchFamily="34" charset="0"/>
                <a:buNone/>
                <a:defRPr sz="1900" b="1" kern="1200">
                  <a:gradFill>
                    <a:gsLst>
                      <a:gs pos="0">
                        <a:srgbClr val="595959"/>
                      </a:gs>
                      <a:gs pos="86000">
                        <a:srgbClr val="595959"/>
                      </a:gs>
                    </a:gsLst>
                    <a:lin ang="5400000" scaled="0"/>
                  </a:gradFill>
                  <a:latin typeface="+mn-lt"/>
                  <a:ea typeface="+mn-ea"/>
                  <a:cs typeface="+mn-cs"/>
                </a:defRPr>
              </a:lvl3pPr>
              <a:lvl4pPr marL="1371431"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4pPr>
              <a:lvl5pPr marL="1828575"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5pPr>
              <a:lvl6pPr marL="2285717"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2861"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005"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148"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3600" dirty="0" smtClean="0">
                  <a:solidFill>
                    <a:schemeClr val="bg1">
                      <a:alpha val="99000"/>
                    </a:schemeClr>
                  </a:solidFill>
                </a:rPr>
                <a:t>3 Month Free Trial</a:t>
              </a:r>
            </a:p>
          </p:txBody>
        </p:sp>
        <p:sp>
          <p:nvSpPr>
            <p:cNvPr id="20" name="TextBox 19"/>
            <p:cNvSpPr txBox="1"/>
            <p:nvPr/>
          </p:nvSpPr>
          <p:spPr>
            <a:xfrm>
              <a:off x="914865" y="3131958"/>
              <a:ext cx="1389932"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Compute</a:t>
              </a:r>
            </a:p>
            <a:p>
              <a:pPr>
                <a:lnSpc>
                  <a:spcPct val="90000"/>
                </a:lnSpc>
                <a:spcBef>
                  <a:spcPct val="20000"/>
                </a:spcBef>
                <a:buSzPct val="80000"/>
              </a:pPr>
              <a:r>
                <a:rPr lang="en-US" sz="2000" dirty="0">
                  <a:solidFill>
                    <a:schemeClr val="bg1">
                      <a:alpha val="99000"/>
                    </a:schemeClr>
                  </a:solidFill>
                </a:rPr>
                <a:t>Storage</a:t>
              </a:r>
            </a:p>
            <a:p>
              <a:pPr>
                <a:lnSpc>
                  <a:spcPct val="90000"/>
                </a:lnSpc>
                <a:spcBef>
                  <a:spcPct val="20000"/>
                </a:spcBef>
                <a:buSzPct val="80000"/>
              </a:pPr>
              <a:r>
                <a:rPr lang="en-US" sz="2000" dirty="0">
                  <a:solidFill>
                    <a:schemeClr val="bg1">
                      <a:alpha val="99000"/>
                    </a:schemeClr>
                  </a:solidFill>
                </a:rPr>
                <a:t>Transactions</a:t>
              </a:r>
            </a:p>
            <a:p>
              <a:pPr>
                <a:lnSpc>
                  <a:spcPct val="90000"/>
                </a:lnSpc>
                <a:spcBef>
                  <a:spcPct val="20000"/>
                </a:spcBef>
                <a:buSzPct val="80000"/>
              </a:pPr>
              <a:r>
                <a:rPr lang="en-US" sz="2000" dirty="0">
                  <a:solidFill>
                    <a:schemeClr val="bg1">
                      <a:alpha val="99000"/>
                    </a:schemeClr>
                  </a:solidFill>
                </a:rPr>
                <a:t>Bandwidth</a:t>
              </a:r>
            </a:p>
          </p:txBody>
        </p:sp>
        <p:sp>
          <p:nvSpPr>
            <p:cNvPr id="21" name="TextBox 20"/>
            <p:cNvSpPr txBox="1"/>
            <p:nvPr/>
          </p:nvSpPr>
          <p:spPr>
            <a:xfrm>
              <a:off x="2635966" y="3131958"/>
              <a:ext cx="1666931"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Databases</a:t>
              </a:r>
            </a:p>
            <a:p>
              <a:pPr>
                <a:lnSpc>
                  <a:spcPct val="90000"/>
                </a:lnSpc>
                <a:spcBef>
                  <a:spcPct val="20000"/>
                </a:spcBef>
                <a:buSzPct val="80000"/>
              </a:pPr>
              <a:r>
                <a:rPr lang="en-US" sz="2000" dirty="0">
                  <a:solidFill>
                    <a:schemeClr val="bg1">
                      <a:alpha val="99000"/>
                    </a:schemeClr>
                  </a:solidFill>
                </a:rPr>
                <a:t>Caching</a:t>
              </a:r>
            </a:p>
            <a:p>
              <a:pPr>
                <a:lnSpc>
                  <a:spcPct val="90000"/>
                </a:lnSpc>
                <a:spcBef>
                  <a:spcPct val="20000"/>
                </a:spcBef>
                <a:buSzPct val="80000"/>
              </a:pPr>
              <a:r>
                <a:rPr lang="en-US" sz="2000" dirty="0">
                  <a:solidFill>
                    <a:schemeClr val="bg1">
                      <a:alpha val="99000"/>
                    </a:schemeClr>
                  </a:solidFill>
                </a:rPr>
                <a:t>Access Control</a:t>
              </a:r>
            </a:p>
            <a:p>
              <a:pPr>
                <a:lnSpc>
                  <a:spcPct val="90000"/>
                </a:lnSpc>
                <a:spcBef>
                  <a:spcPct val="20000"/>
                </a:spcBef>
                <a:buSzPct val="80000"/>
              </a:pPr>
              <a:r>
                <a:rPr lang="en-US" sz="2000" dirty="0">
                  <a:solidFill>
                    <a:schemeClr val="bg1">
                      <a:alpha val="99000"/>
                    </a:schemeClr>
                  </a:solidFill>
                </a:rPr>
                <a:t>Service Bus</a:t>
              </a:r>
            </a:p>
          </p:txBody>
        </p:sp>
        <p:sp>
          <p:nvSpPr>
            <p:cNvPr id="22" name="Rectangle 21"/>
            <p:cNvSpPr/>
            <p:nvPr/>
          </p:nvSpPr>
          <p:spPr>
            <a:xfrm>
              <a:off x="830374" y="2613252"/>
              <a:ext cx="3485313" cy="286232"/>
            </a:xfrm>
            <a:prstGeom prst="rect">
              <a:avLst/>
            </a:prstGeom>
          </p:spPr>
          <p:txBody>
            <a:bodyPr wrap="none">
              <a:spAutoFit/>
            </a:bodyPr>
            <a:lstStyle/>
            <a:p>
              <a:pPr>
                <a:lnSpc>
                  <a:spcPct val="90000"/>
                </a:lnSpc>
                <a:spcBef>
                  <a:spcPct val="20000"/>
                </a:spcBef>
                <a:buSzPct val="80000"/>
              </a:pPr>
              <a:r>
                <a:rPr lang="en-US" sz="1400" b="1" dirty="0">
                  <a:solidFill>
                    <a:schemeClr val="bg1">
                      <a:alpha val="99000"/>
                    </a:schemeClr>
                  </a:solidFill>
                  <a:latin typeface="Segoe UI" pitchFamily="34" charset="0"/>
                  <a:ea typeface="Segoe UI" pitchFamily="34" charset="0"/>
                  <a:cs typeface="Segoe UI" pitchFamily="34" charset="0"/>
                </a:rPr>
                <a:t>INCLUDES </a:t>
              </a:r>
              <a:r>
                <a:rPr lang="en-US" sz="1400" b="1" dirty="0" smtClean="0">
                  <a:solidFill>
                    <a:schemeClr val="bg1">
                      <a:alpha val="99000"/>
                    </a:schemeClr>
                  </a:solidFill>
                  <a:latin typeface="Segoe UI" pitchFamily="34" charset="0"/>
                  <a:ea typeface="Segoe UI" pitchFamily="34" charset="0"/>
                  <a:cs typeface="Segoe UI" pitchFamily="34" charset="0"/>
                </a:rPr>
                <a:t>THESE CORE COMPONENTS</a:t>
              </a:r>
              <a:r>
                <a:rPr lang="en-US" sz="1400" b="1" dirty="0">
                  <a:solidFill>
                    <a:schemeClr val="bg1">
                      <a:alpha val="99000"/>
                    </a:schemeClr>
                  </a:solidFill>
                  <a:latin typeface="Segoe UI" pitchFamily="34" charset="0"/>
                  <a:ea typeface="Segoe UI" pitchFamily="34" charset="0"/>
                  <a:cs typeface="Segoe UI" pitchFamily="34" charset="0"/>
                </a:rPr>
                <a:t>:</a:t>
              </a:r>
            </a:p>
          </p:txBody>
        </p:sp>
      </p:grpSp>
      <p:sp>
        <p:nvSpPr>
          <p:cNvPr id="27" name="Rectangle 26"/>
          <p:cNvSpPr/>
          <p:nvPr/>
        </p:nvSpPr>
        <p:spPr>
          <a:xfrm>
            <a:off x="5255138" y="2563930"/>
            <a:ext cx="1843390" cy="286232"/>
          </a:xfrm>
          <a:prstGeom prst="rect">
            <a:avLst/>
          </a:prstGeom>
        </p:spPr>
        <p:txBody>
          <a:bodyPr wrap="none">
            <a:spAutoFit/>
          </a:bodyPr>
          <a:lstStyle/>
          <a:p>
            <a:pPr>
              <a:lnSpc>
                <a:spcPct val="90000"/>
              </a:lnSpc>
              <a:spcBef>
                <a:spcPct val="20000"/>
              </a:spcBef>
              <a:buSzPct val="80000"/>
            </a:pPr>
            <a:r>
              <a:rPr lang="en-US" sz="1400" b="1" dirty="0" smtClean="0">
                <a:solidFill>
                  <a:schemeClr val="bg1">
                    <a:lumMod val="50000"/>
                    <a:alpha val="99000"/>
                  </a:schemeClr>
                </a:solidFill>
                <a:latin typeface="Segoe UI" pitchFamily="34" charset="0"/>
                <a:ea typeface="Segoe UI" pitchFamily="34" charset="0"/>
                <a:cs typeface="Segoe UI" pitchFamily="34" charset="0"/>
              </a:rPr>
              <a:t>BENEFITS INCLUDE:</a:t>
            </a:r>
            <a:endParaRPr lang="en-US" sz="1400" b="1" dirty="0">
              <a:solidFill>
                <a:schemeClr val="bg1">
                  <a:lumMod val="5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5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MSDN Benefits</a:t>
            </a:r>
          </a:p>
        </p:txBody>
      </p:sp>
      <p:graphicFrame>
        <p:nvGraphicFramePr>
          <p:cNvPr id="5" name="Table 4"/>
          <p:cNvGraphicFramePr>
            <a:graphicFrameLocks noGrp="1"/>
          </p:cNvGraphicFramePr>
          <p:nvPr>
            <p:extLst>
              <p:ext uri="{D42A27DB-BD31-4B8C-83A1-F6EECF244321}">
                <p14:modId xmlns:p14="http://schemas.microsoft.com/office/powerpoint/2010/main" val="4285565454"/>
              </p:ext>
            </p:extLst>
          </p:nvPr>
        </p:nvGraphicFramePr>
        <p:xfrm>
          <a:off x="507134" y="1364933"/>
          <a:ext cx="11158538" cy="4876800"/>
        </p:xfrm>
        <a:graphic>
          <a:graphicData uri="http://schemas.openxmlformats.org/drawingml/2006/table">
            <a:tbl>
              <a:tblPr firstRow="1" bandRow="1">
                <a:tableStyleId>{7DF18680-E054-41AD-8BC1-D1AEF772440D}</a:tableStyleId>
              </a:tblPr>
              <a:tblGrid>
                <a:gridCol w="3153806"/>
                <a:gridCol w="3153806"/>
                <a:gridCol w="2397055"/>
                <a:gridCol w="2453871"/>
              </a:tblGrid>
              <a:tr h="344224">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Ultimate</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Premium</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Professional</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491748">
                <a:tc>
                  <a:txBody>
                    <a:bodyPr/>
                    <a:lstStyle/>
                    <a:p>
                      <a:pPr algn="r"/>
                      <a:r>
                        <a:rPr lang="en-NZ" sz="2400" dirty="0" smtClean="0">
                          <a:solidFill>
                            <a:schemeClr val="tx1">
                              <a:lumMod val="50000"/>
                              <a:lumOff val="50000"/>
                              <a:alpha val="99000"/>
                            </a:schemeClr>
                          </a:solidFill>
                          <a:latin typeface="Segoe UI Light" pitchFamily="34" charset="0"/>
                        </a:rPr>
                        <a:t>Compute</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1500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1500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x-small instances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750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x-small instances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Storage</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30GB</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20GB</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Transactions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2M</a:t>
                      </a:r>
                      <a:endParaRPr lang="en-US" sz="1400" kern="1200" dirty="0">
                        <a:solidFill>
                          <a:schemeClr val="tx2">
                            <a:lumMod val="75000"/>
                            <a:alpha val="99000"/>
                          </a:schemeClr>
                        </a:solidFill>
                        <a:latin typeface="+mn-lt"/>
                        <a:ea typeface="+mn-ea"/>
                        <a:cs typeface="+mn-cs"/>
                      </a:endParaRP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1M</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250K</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Bandwidth</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35GB out / free in</a:t>
                      </a:r>
                    </a:p>
                  </a:txBody>
                  <a:tcPr marL="182880" marR="182880" marT="91440" marB="91440" anchor="ctr">
                    <a:lnL w="12700" cmpd="sng">
                      <a:noFill/>
                    </a:lnL>
                    <a:solidFill>
                      <a:schemeClr val="bg1">
                        <a:lumMod val="95000"/>
                      </a:schemeClr>
                    </a:solidFill>
                  </a:tcPr>
                </a:tc>
                <a:tc>
                  <a:txBody>
                    <a:bodyPr/>
                    <a:lstStyle/>
                    <a:p>
                      <a:pPr marL="0" marR="0" indent="0" algn="l" defTabSz="914325" rtl="0" eaLnBrk="1" fontAlgn="auto" latinLnBrk="0" hangingPunct="1">
                        <a:lnSpc>
                          <a:spcPct val="100000"/>
                        </a:lnSpc>
                        <a:spcBef>
                          <a:spcPts val="0"/>
                        </a:spcBef>
                        <a:spcAft>
                          <a:spcPts val="0"/>
                        </a:spcAft>
                        <a:buClrTx/>
                        <a:buSzTx/>
                        <a:buFontTx/>
                        <a:buNone/>
                        <a:tabLst/>
                        <a:defRPr/>
                      </a:pPr>
                      <a:r>
                        <a:rPr lang="en-US" sz="1400" kern="1200" dirty="0" smtClean="0">
                          <a:solidFill>
                            <a:schemeClr val="tx2">
                              <a:lumMod val="75000"/>
                              <a:alpha val="99000"/>
                            </a:schemeClr>
                          </a:solidFill>
                          <a:latin typeface="+mn-lt"/>
                          <a:ea typeface="+mn-ea"/>
                          <a:cs typeface="+mn-cs"/>
                        </a:rPr>
                        <a:t>30GB out / free in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 out / free in</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Databases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5GB Web Edition</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Caching</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128MB cache</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128MB cache</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128MB cache</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Access Control</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500K</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200K</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100K</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Service Bus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NZ" sz="1400" dirty="0" smtClean="0">
                          <a:solidFill>
                            <a:schemeClr val="tx2">
                              <a:lumMod val="75000"/>
                              <a:alpha val="99000"/>
                            </a:schemeClr>
                          </a:solidFill>
                        </a:rPr>
                        <a:t>5</a:t>
                      </a:r>
                      <a:r>
                        <a:rPr lang="en-NZ" sz="1400" baseline="0" dirty="0" smtClean="0">
                          <a:solidFill>
                            <a:schemeClr val="tx2">
                              <a:lumMod val="75000"/>
                              <a:alpha val="99000"/>
                            </a:schemeClr>
                          </a:solidFill>
                        </a:rPr>
                        <a:t> connections</a:t>
                      </a:r>
                      <a:endParaRPr lang="en-NZ" sz="1400" dirty="0">
                        <a:solidFill>
                          <a:schemeClr val="tx2">
                            <a:lumMod val="75000"/>
                            <a:alpha val="99000"/>
                          </a:schemeClr>
                        </a:solidFill>
                      </a:endParaRPr>
                    </a:p>
                  </a:txBody>
                  <a:tcPr marL="182880" marR="182880" marT="91440" marB="91440" anchor="ctr">
                    <a:lnL w="12700" cmpd="sng">
                      <a:noFill/>
                    </a:lnL>
                    <a:solidFill>
                      <a:schemeClr val="bg1">
                        <a:lumMod val="95000"/>
                      </a:schemeClr>
                    </a:solidFill>
                  </a:tcPr>
                </a:tc>
                <a:tc>
                  <a:txBody>
                    <a:bodyPr/>
                    <a:lstStyle/>
                    <a:p>
                      <a:r>
                        <a:rPr lang="en-NZ" sz="1400" dirty="0" smtClean="0">
                          <a:solidFill>
                            <a:schemeClr val="tx2">
                              <a:lumMod val="75000"/>
                              <a:alpha val="99000"/>
                            </a:schemeClr>
                          </a:solidFill>
                        </a:rPr>
                        <a:t>5</a:t>
                      </a:r>
                      <a:r>
                        <a:rPr lang="en-NZ" sz="1400" baseline="0" dirty="0" smtClean="0">
                          <a:solidFill>
                            <a:schemeClr val="tx2">
                              <a:lumMod val="75000"/>
                              <a:alpha val="99000"/>
                            </a:schemeClr>
                          </a:solidFill>
                        </a:rPr>
                        <a:t> connections</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c>
                  <a:txBody>
                    <a:bodyPr/>
                    <a:lstStyle/>
                    <a:p>
                      <a:r>
                        <a:rPr lang="en-NZ" sz="1400" baseline="0" dirty="0" smtClean="0">
                          <a:solidFill>
                            <a:schemeClr val="tx2">
                              <a:lumMod val="75000"/>
                              <a:alpha val="99000"/>
                            </a:schemeClr>
                          </a:solidFill>
                        </a:rPr>
                        <a:t>2 connections</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r>
            </a:tbl>
          </a:graphicData>
        </a:graphic>
      </p:graphicFrame>
    </p:spTree>
    <p:extLst>
      <p:ext uri="{BB962C8B-B14F-4D97-AF65-F5344CB8AC3E}">
        <p14:creationId xmlns:p14="http://schemas.microsoft.com/office/powerpoint/2010/main" val="31877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Marketplace</a:t>
            </a:r>
            <a:endParaRPr lang="en-US" dirty="0"/>
          </a:p>
        </p:txBody>
      </p:sp>
      <p:sp>
        <p:nvSpPr>
          <p:cNvPr id="6" name="Content Placeholder 5"/>
          <p:cNvSpPr>
            <a:spLocks noGrp="1"/>
          </p:cNvSpPr>
          <p:nvPr>
            <p:ph type="body" sz="quarter" idx="10"/>
          </p:nvPr>
        </p:nvSpPr>
        <p:spPr>
          <a:xfrm>
            <a:off x="519113" y="1473558"/>
            <a:ext cx="6697764" cy="4445832"/>
          </a:xfrm>
        </p:spPr>
        <p:txBody>
          <a:bodyPr/>
          <a:lstStyle/>
          <a:p>
            <a:r>
              <a:rPr lang="en-US" sz="2400" dirty="0" smtClean="0">
                <a:solidFill>
                  <a:srgbClr val="00B0F0">
                    <a:alpha val="99000"/>
                  </a:srgbClr>
                </a:solidFill>
              </a:rPr>
              <a:t>Discover and purchase apps &amp; datasets:</a:t>
            </a:r>
          </a:p>
          <a:p>
            <a:pPr lvl="1"/>
            <a:r>
              <a:rPr lang="en-US" dirty="0" smtClean="0"/>
              <a:t>Subscription-based access to apps</a:t>
            </a:r>
          </a:p>
          <a:p>
            <a:pPr lvl="1"/>
            <a:r>
              <a:rPr lang="en-US" dirty="0" smtClean="0"/>
              <a:t>Apps can be paid or unpaid</a:t>
            </a:r>
          </a:p>
          <a:p>
            <a:pPr lvl="1"/>
            <a:endParaRPr lang="en-US" sz="1600" dirty="0" smtClean="0"/>
          </a:p>
          <a:p>
            <a:r>
              <a:rPr lang="en-US" sz="2400" dirty="0">
                <a:solidFill>
                  <a:srgbClr val="00B0F0">
                    <a:alpha val="99000"/>
                  </a:srgbClr>
                </a:solidFill>
              </a:rPr>
              <a:t>App qualifications:</a:t>
            </a:r>
          </a:p>
          <a:p>
            <a:pPr lvl="1"/>
            <a:r>
              <a:rPr lang="en-US" dirty="0" smtClean="0"/>
              <a:t>SaaS applications</a:t>
            </a:r>
          </a:p>
          <a:p>
            <a:pPr lvl="1"/>
            <a:r>
              <a:rPr lang="en-US" dirty="0" smtClean="0"/>
              <a:t>Must be commercially available</a:t>
            </a:r>
          </a:p>
          <a:p>
            <a:pPr lvl="1"/>
            <a:r>
              <a:rPr lang="en-US" dirty="0" smtClean="0"/>
              <a:t>Paid apps need to provide endpoints for provisioning </a:t>
            </a:r>
            <a:br>
              <a:rPr lang="en-US" dirty="0" smtClean="0"/>
            </a:br>
            <a:r>
              <a:rPr lang="en-US" dirty="0" smtClean="0"/>
              <a:t>&amp; cancelation</a:t>
            </a:r>
          </a:p>
          <a:p>
            <a:pPr lvl="1"/>
            <a:endParaRPr lang="en-US" sz="1600" dirty="0" smtClean="0"/>
          </a:p>
          <a:p>
            <a:r>
              <a:rPr lang="en-US" sz="2400" dirty="0">
                <a:solidFill>
                  <a:srgbClr val="00B0F0">
                    <a:alpha val="99000"/>
                  </a:srgbClr>
                </a:solidFill>
              </a:rPr>
              <a:t>Now available in 26 countries with support </a:t>
            </a:r>
            <a:r>
              <a:rPr lang="en-US" sz="2400" dirty="0" smtClean="0">
                <a:solidFill>
                  <a:srgbClr val="00B0F0">
                    <a:alpha val="99000"/>
                  </a:srgbClr>
                </a:solidFill>
              </a:rPr>
              <a:t/>
            </a:r>
            <a:br>
              <a:rPr lang="en-US" sz="2400" dirty="0" smtClean="0">
                <a:solidFill>
                  <a:srgbClr val="00B0F0">
                    <a:alpha val="99000"/>
                  </a:srgbClr>
                </a:solidFill>
              </a:rPr>
            </a:br>
            <a:r>
              <a:rPr lang="en-US" sz="2400" dirty="0" smtClean="0">
                <a:solidFill>
                  <a:srgbClr val="00B0F0">
                    <a:alpha val="99000"/>
                  </a:srgbClr>
                </a:solidFill>
              </a:rPr>
              <a:t>for </a:t>
            </a:r>
            <a:r>
              <a:rPr lang="en-US" sz="2400" dirty="0">
                <a:solidFill>
                  <a:srgbClr val="00B0F0">
                    <a:alpha val="99000"/>
                  </a:srgbClr>
                </a:solidFill>
              </a:rPr>
              <a:t>17 currencies</a:t>
            </a:r>
          </a:p>
          <a:p>
            <a:r>
              <a:rPr lang="en-US" sz="2400" dirty="0">
                <a:solidFill>
                  <a:srgbClr val="00B0F0">
                    <a:alpha val="99000"/>
                  </a:srgbClr>
                </a:solidFill>
              </a:rPr>
              <a:t>App Publishing Kit available with guidance </a:t>
            </a:r>
            <a:r>
              <a:rPr lang="en-US" sz="2400" dirty="0" smtClean="0">
                <a:solidFill>
                  <a:srgbClr val="00B0F0">
                    <a:alpha val="99000"/>
                  </a:srgbClr>
                </a:solidFill>
              </a:rPr>
              <a:t/>
            </a:r>
            <a:br>
              <a:rPr lang="en-US" sz="2400" dirty="0" smtClean="0">
                <a:solidFill>
                  <a:srgbClr val="00B0F0">
                    <a:alpha val="99000"/>
                  </a:srgbClr>
                </a:solidFill>
              </a:rPr>
            </a:br>
            <a:r>
              <a:rPr lang="en-US" sz="2400" dirty="0" smtClean="0">
                <a:solidFill>
                  <a:srgbClr val="00B0F0">
                    <a:alpha val="99000"/>
                  </a:srgbClr>
                </a:solidFill>
              </a:rPr>
              <a:t>for </a:t>
            </a:r>
            <a:r>
              <a:rPr lang="en-US" sz="2400" dirty="0">
                <a:solidFill>
                  <a:srgbClr val="00B0F0">
                    <a:alpha val="99000"/>
                  </a:srgbClr>
                </a:solidFill>
              </a:rPr>
              <a:t>integrating apps in the marketplace</a:t>
            </a:r>
          </a:p>
        </p:txBody>
      </p:sp>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4623"/>
          <a:stretch/>
        </p:blipFill>
        <p:spPr bwMode="auto">
          <a:xfrm>
            <a:off x="7747819" y="1458627"/>
            <a:ext cx="4441006" cy="4568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7737987" y="6071759"/>
            <a:ext cx="4031226" cy="369330"/>
          </a:xfrm>
          <a:prstGeom prst="rect">
            <a:avLst/>
          </a:prstGeom>
        </p:spPr>
        <p:txBody>
          <a:bodyPr wrap="square" lIns="91436" tIns="45719" rIns="91436" bIns="45719">
            <a:spAutoFit/>
          </a:bodyPr>
          <a:lstStyle/>
          <a:p>
            <a:r>
              <a:rPr lang="en-US" sz="1800" dirty="0">
                <a:solidFill>
                  <a:schemeClr val="tx1">
                    <a:alpha val="99000"/>
                  </a:schemeClr>
                </a:solidFill>
                <a:hlinkClick r:id="rId4"/>
              </a:rPr>
              <a:t>http://marketplace.windowsazure.com</a:t>
            </a:r>
            <a:r>
              <a:rPr lang="en-US" sz="1800" dirty="0">
                <a:solidFill>
                  <a:schemeClr val="tx1">
                    <a:alpha val="99000"/>
                  </a:schemeClr>
                </a:solidFill>
              </a:rPr>
              <a:t>  </a:t>
            </a:r>
          </a:p>
        </p:txBody>
      </p:sp>
    </p:spTree>
    <p:extLst>
      <p:ext uri="{BB962C8B-B14F-4D97-AF65-F5344CB8AC3E}">
        <p14:creationId xmlns:p14="http://schemas.microsoft.com/office/powerpoint/2010/main" val="382789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type="body" sz="quarter" idx="10"/>
          </p:nvPr>
        </p:nvSpPr>
        <p:spPr>
          <a:xfrm>
            <a:off x="519113" y="1370526"/>
            <a:ext cx="11149013" cy="997196"/>
          </a:xfrm>
        </p:spPr>
        <p:txBody>
          <a:bodyPr/>
          <a:lstStyle/>
          <a:p>
            <a:r>
              <a:rPr lang="en-US" sz="3600" dirty="0" smtClean="0">
                <a:solidFill>
                  <a:srgbClr val="595959">
                    <a:alpha val="99000"/>
                  </a:srgbClr>
                </a:solidFill>
              </a:rPr>
              <a:t>Windows Azure provides a comprehensive set of services </a:t>
            </a:r>
            <a:br>
              <a:rPr lang="en-US" sz="3600" dirty="0" smtClean="0">
                <a:solidFill>
                  <a:srgbClr val="595959">
                    <a:alpha val="99000"/>
                  </a:srgbClr>
                </a:solidFill>
              </a:rPr>
            </a:br>
            <a:r>
              <a:rPr lang="en-US" sz="3600" dirty="0" smtClean="0">
                <a:solidFill>
                  <a:srgbClr val="595959">
                    <a:alpha val="99000"/>
                  </a:srgbClr>
                </a:solidFill>
              </a:rPr>
              <a:t>that you can selectively compose to build your apps</a:t>
            </a:r>
          </a:p>
        </p:txBody>
      </p:sp>
      <p:sp>
        <p:nvSpPr>
          <p:cNvPr id="5" name="Rectangle 4"/>
          <p:cNvSpPr/>
          <p:nvPr/>
        </p:nvSpPr>
        <p:spPr>
          <a:xfrm>
            <a:off x="549498" y="2669515"/>
            <a:ext cx="6092825" cy="3323987"/>
          </a:xfrm>
          <a:prstGeom prst="rect">
            <a:avLst/>
          </a:prstGeom>
        </p:spPr>
        <p:txBody>
          <a:bodyPr>
            <a:spAutoFit/>
          </a:bodyPr>
          <a:lstStyle/>
          <a:p>
            <a:r>
              <a:rPr lang="en-US" sz="2800" dirty="0">
                <a:solidFill>
                  <a:srgbClr val="00B0F0">
                    <a:alpha val="99000"/>
                  </a:srgbClr>
                </a:solidFill>
                <a:latin typeface="Segoe UI Light" pitchFamily="34" charset="0"/>
              </a:rPr>
              <a:t>Fundamental concepts:</a:t>
            </a:r>
          </a:p>
          <a:p>
            <a:r>
              <a:rPr lang="en-US" sz="1800" dirty="0">
                <a:solidFill>
                  <a:srgbClr val="595959">
                    <a:alpha val="99000"/>
                  </a:srgbClr>
                </a:solidFill>
              </a:rPr>
              <a:t>Windows Azure Service Definition &amp; Configuration</a:t>
            </a:r>
          </a:p>
          <a:p>
            <a:r>
              <a:rPr lang="en-US" sz="1800" dirty="0">
                <a:solidFill>
                  <a:srgbClr val="595959">
                    <a:alpha val="99000"/>
                  </a:srgbClr>
                </a:solidFill>
              </a:rPr>
              <a:t>Windows Azure Roles &amp; Instances</a:t>
            </a:r>
          </a:p>
          <a:p>
            <a:r>
              <a:rPr lang="en-US" sz="1800" dirty="0">
                <a:solidFill>
                  <a:srgbClr val="595959">
                    <a:alpha val="99000"/>
                  </a:srgbClr>
                </a:solidFill>
              </a:rPr>
              <a:t>SQL Azure Servers &amp; Databases</a:t>
            </a:r>
          </a:p>
          <a:p>
            <a:endParaRPr lang="en-US" dirty="0" smtClean="0"/>
          </a:p>
          <a:p>
            <a:r>
              <a:rPr lang="en-US" sz="2800" dirty="0">
                <a:solidFill>
                  <a:srgbClr val="00B0F0">
                    <a:alpha val="99000"/>
                  </a:srgbClr>
                </a:solidFill>
                <a:latin typeface="Segoe UI Light" pitchFamily="34" charset="0"/>
              </a:rPr>
              <a:t>Key Take-A-Ways </a:t>
            </a:r>
          </a:p>
          <a:p>
            <a:r>
              <a:rPr lang="en-US" sz="1800" dirty="0">
                <a:solidFill>
                  <a:srgbClr val="595959">
                    <a:alpha val="99000"/>
                  </a:srgbClr>
                </a:solidFill>
              </a:rPr>
              <a:t>Commercially available today in </a:t>
            </a:r>
            <a:br>
              <a:rPr lang="en-US" sz="1800" dirty="0">
                <a:solidFill>
                  <a:srgbClr val="595959">
                    <a:alpha val="99000"/>
                  </a:srgbClr>
                </a:solidFill>
              </a:rPr>
            </a:br>
            <a:r>
              <a:rPr lang="en-US" sz="1800" dirty="0">
                <a:solidFill>
                  <a:srgbClr val="595959">
                    <a:alpha val="99000"/>
                  </a:srgbClr>
                </a:solidFill>
              </a:rPr>
              <a:t>41 countries and 6 data centers</a:t>
            </a:r>
          </a:p>
          <a:p>
            <a:r>
              <a:rPr lang="en-US" sz="1800" dirty="0">
                <a:solidFill>
                  <a:srgbClr val="595959">
                    <a:alpha val="99000"/>
                  </a:srgbClr>
                </a:solidFill>
              </a:rPr>
              <a:t>Continuing to expand the set </a:t>
            </a:r>
            <a:br>
              <a:rPr lang="en-US" sz="1800" dirty="0">
                <a:solidFill>
                  <a:srgbClr val="595959">
                    <a:alpha val="99000"/>
                  </a:srgbClr>
                </a:solidFill>
              </a:rPr>
            </a:br>
            <a:r>
              <a:rPr lang="en-US" sz="1800" dirty="0">
                <a:solidFill>
                  <a:srgbClr val="595959">
                    <a:alpha val="99000"/>
                  </a:srgbClr>
                </a:solidFill>
              </a:rPr>
              <a:t>of services and features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587" y="2801282"/>
            <a:ext cx="5583349" cy="3230857"/>
          </a:xfrm>
          <a:prstGeom prst="rect">
            <a:avLst/>
          </a:prstGeom>
        </p:spPr>
      </p:pic>
    </p:spTree>
    <p:extLst>
      <p:ext uri="{BB962C8B-B14F-4D97-AF65-F5344CB8AC3E}">
        <p14:creationId xmlns:p14="http://schemas.microsoft.com/office/powerpoint/2010/main" val="1412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341" y="677313"/>
            <a:ext cx="4199574" cy="2742289"/>
          </a:xfrm>
        </p:spPr>
        <p:txBody>
          <a:bodyPr/>
          <a:lstStyle/>
          <a:p>
            <a:pPr algn="r"/>
            <a:r>
              <a:rPr lang="en-US" sz="6600" dirty="0" smtClean="0">
                <a:solidFill>
                  <a:schemeClr val="bg1">
                    <a:alpha val="99000"/>
                  </a:schemeClr>
                </a:solidFill>
              </a:rPr>
              <a:t>Cloud Computing </a:t>
            </a:r>
            <a:r>
              <a:rPr lang="en-US" sz="6600" dirty="0" smtClean="0">
                <a:solidFill>
                  <a:schemeClr val="accent6">
                    <a:lumMod val="75000"/>
                    <a:alpha val="99000"/>
                  </a:schemeClr>
                </a:solidFill>
              </a:rPr>
              <a:t>Patterns</a:t>
            </a:r>
            <a:endParaRPr lang="en-US" sz="6600" dirty="0">
              <a:solidFill>
                <a:schemeClr val="accent6">
                  <a:lumMod val="75000"/>
                  <a:alpha val="99000"/>
                </a:schemeClr>
              </a:solidFill>
            </a:endParaRPr>
          </a:p>
        </p:txBody>
      </p:sp>
      <p:grpSp>
        <p:nvGrpSpPr>
          <p:cNvPr id="17" name="Group 16"/>
          <p:cNvGrpSpPr/>
          <p:nvPr/>
        </p:nvGrpSpPr>
        <p:grpSpPr>
          <a:xfrm>
            <a:off x="8415552" y="865377"/>
            <a:ext cx="3489589" cy="1033495"/>
            <a:chOff x="805285" y="1819647"/>
            <a:chExt cx="3489589" cy="1033495"/>
          </a:xfrm>
        </p:grpSpPr>
        <p:cxnSp>
          <p:nvCxnSpPr>
            <p:cNvPr id="4" name="Straight Arrow Connector 3"/>
            <p:cNvCxnSpPr/>
            <p:nvPr/>
          </p:nvCxnSpPr>
          <p:spPr bwMode="auto">
            <a:xfrm rot="16200000" flipV="1">
              <a:off x="694247" y="2267282"/>
              <a:ext cx="895273" cy="4"/>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1141883" y="2707106"/>
              <a:ext cx="3152991" cy="935"/>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3074589" y="250790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1218936" eaLnBrk="0" fontAlgn="base" hangingPunct="0">
                <a:spcBef>
                  <a:spcPct val="20000"/>
                </a:spcBef>
                <a:spcAft>
                  <a:spcPct val="0"/>
                </a:spcAft>
                <a:buClr>
                  <a:srgbClr val="000000"/>
                </a:buClr>
              </a:pPr>
              <a:r>
                <a:rPr lang="en-US" sz="1100" i="1" dirty="0">
                  <a:solidFill>
                    <a:schemeClr val="bg1">
                      <a:alpha val="99000"/>
                    </a:schemeClr>
                  </a:solidFill>
                </a:rPr>
                <a:t>Usage</a:t>
              </a:r>
            </a:p>
          </p:txBody>
        </p:sp>
        <p:sp>
          <p:nvSpPr>
            <p:cNvPr id="7" name="Rectangle 6"/>
            <p:cNvSpPr/>
            <p:nvPr/>
          </p:nvSpPr>
          <p:spPr>
            <a:xfrm rot="16200000">
              <a:off x="408413" y="2222877"/>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bg1">
                      <a:alpha val="99000"/>
                    </a:schemeClr>
                  </a:solidFill>
                </a:rPr>
                <a:t>Compute </a:t>
              </a:r>
            </a:p>
          </p:txBody>
        </p:sp>
        <p:cxnSp>
          <p:nvCxnSpPr>
            <p:cNvPr id="9" name="Straight Arrow Connector 8"/>
            <p:cNvCxnSpPr/>
            <p:nvPr/>
          </p:nvCxnSpPr>
          <p:spPr bwMode="auto">
            <a:xfrm flipV="1">
              <a:off x="1141883" y="2373441"/>
              <a:ext cx="1018711" cy="65367"/>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3166550" y="2352460"/>
              <a:ext cx="1067313" cy="86347"/>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1" name="Text Placeholder 6"/>
            <p:cNvSpPr txBox="1">
              <a:spLocks/>
            </p:cNvSpPr>
            <p:nvPr/>
          </p:nvSpPr>
          <p:spPr bwMode="auto">
            <a:xfrm>
              <a:off x="1116768" y="2508874"/>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1218936" eaLnBrk="0" fontAlgn="base" hangingPunct="0">
                <a:spcBef>
                  <a:spcPct val="20000"/>
                </a:spcBef>
                <a:spcAft>
                  <a:spcPct val="0"/>
                </a:spcAft>
                <a:buClr>
                  <a:srgbClr val="000000"/>
                </a:buClr>
              </a:pPr>
              <a:r>
                <a:rPr lang="en-US" sz="1100" i="1" dirty="0">
                  <a:solidFill>
                    <a:schemeClr val="bg1">
                      <a:alpha val="99000"/>
                    </a:schemeClr>
                  </a:solidFill>
                </a:rPr>
                <a:t>Average</a:t>
              </a:r>
            </a:p>
          </p:txBody>
        </p:sp>
        <p:cxnSp>
          <p:nvCxnSpPr>
            <p:cNvPr id="12" name="Straight Connector 11"/>
            <p:cNvCxnSpPr/>
            <p:nvPr/>
          </p:nvCxnSpPr>
          <p:spPr bwMode="auto">
            <a:xfrm rot="5400000" flipH="1" flipV="1">
              <a:off x="2741502" y="2281205"/>
              <a:ext cx="853043" cy="1565"/>
            </a:xfrm>
            <a:prstGeom prst="line">
              <a:avLst/>
            </a:prstGeom>
            <a:ln w="19050">
              <a:solidFill>
                <a:schemeClr val="bg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2119915" y="2011860"/>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bg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bg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bg1">
                      <a:alpha val="99000"/>
                    </a:schemeClr>
                  </a:solidFill>
                </a:rPr>
                <a:t>Period </a:t>
              </a:r>
            </a:p>
          </p:txBody>
        </p:sp>
        <p:cxnSp>
          <p:nvCxnSpPr>
            <p:cNvPr id="14" name="Straight Connector 13"/>
            <p:cNvCxnSpPr/>
            <p:nvPr/>
          </p:nvCxnSpPr>
          <p:spPr bwMode="auto">
            <a:xfrm rot="5400000" flipH="1" flipV="1">
              <a:off x="1755440" y="2281205"/>
              <a:ext cx="853043" cy="1565"/>
            </a:xfrm>
            <a:prstGeom prst="line">
              <a:avLst/>
            </a:prstGeom>
            <a:ln w="19050">
              <a:solidFill>
                <a:schemeClr val="bg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nvGrpSpPr>
          <p:cNvPr id="57" name="Group 56"/>
          <p:cNvGrpSpPr/>
          <p:nvPr/>
        </p:nvGrpSpPr>
        <p:grpSpPr>
          <a:xfrm>
            <a:off x="5226000" y="767022"/>
            <a:ext cx="3613707" cy="967704"/>
            <a:chOff x="342904" y="1278609"/>
            <a:chExt cx="3613707" cy="967704"/>
          </a:xfrm>
        </p:grpSpPr>
        <p:sp>
          <p:nvSpPr>
            <p:cNvPr id="15" name="TextBox 14"/>
            <p:cNvSpPr txBox="1"/>
            <p:nvPr/>
          </p:nvSpPr>
          <p:spPr>
            <a:xfrm>
              <a:off x="342904" y="1278609"/>
              <a:ext cx="3045807" cy="369328"/>
            </a:xfrm>
            <a:prstGeom prst="rect">
              <a:avLst/>
            </a:prstGeom>
            <a:noFill/>
            <a:ln>
              <a:noFill/>
            </a:ln>
          </p:spPr>
          <p:txBody>
            <a:bodyPr wrap="square" lIns="0" tIns="45718" rIns="0" bIns="45718" rtlCol="0">
              <a:spAutoFit/>
            </a:bodyPr>
            <a:lstStyle/>
            <a:p>
              <a:pPr>
                <a:lnSpc>
                  <a:spcPct val="90000"/>
                </a:lnSpc>
                <a:spcBef>
                  <a:spcPct val="20000"/>
                </a:spcBef>
              </a:pPr>
              <a:r>
                <a:rPr lang="en-US" sz="2000" dirty="0" smtClean="0">
                  <a:solidFill>
                    <a:schemeClr val="accent6">
                      <a:lumMod val="75000"/>
                      <a:alpha val="99000"/>
                    </a:schemeClr>
                  </a:solidFill>
                  <a:latin typeface="Segoe UI" pitchFamily="34" charset="0"/>
                  <a:ea typeface="Segoe UI" pitchFamily="34" charset="0"/>
                  <a:cs typeface="Segoe UI" pitchFamily="34" charset="0"/>
                </a:rPr>
                <a:t>On </a:t>
              </a:r>
              <a:r>
                <a:rPr lang="en-US" sz="2000" dirty="0">
                  <a:solidFill>
                    <a:schemeClr val="accent6">
                      <a:lumMod val="75000"/>
                      <a:alpha val="99000"/>
                    </a:schemeClr>
                  </a:solidFill>
                  <a:latin typeface="Segoe UI" pitchFamily="34" charset="0"/>
                  <a:ea typeface="Segoe UI" pitchFamily="34" charset="0"/>
                  <a:cs typeface="Segoe UI" pitchFamily="34" charset="0"/>
                </a:rPr>
                <a:t>and </a:t>
              </a:r>
              <a:r>
                <a:rPr lang="en-US" sz="2000" dirty="0" smtClean="0">
                  <a:solidFill>
                    <a:schemeClr val="accent6">
                      <a:lumMod val="75000"/>
                      <a:alpha val="99000"/>
                    </a:schemeClr>
                  </a:solidFill>
                  <a:latin typeface="Segoe UI" pitchFamily="34" charset="0"/>
                  <a:ea typeface="Segoe UI" pitchFamily="34" charset="0"/>
                  <a:cs typeface="Segoe UI" pitchFamily="34" charset="0"/>
                </a:rPr>
                <a:t>Off</a:t>
              </a:r>
              <a:endParaRPr lang="en-US" sz="2000" dirty="0">
                <a:solidFill>
                  <a:schemeClr val="accent6">
                    <a:lumMod val="75000"/>
                    <a:alpha val="99000"/>
                  </a:schemeClr>
                </a:solidFill>
                <a:latin typeface="Segoe UI" pitchFamily="34" charset="0"/>
                <a:ea typeface="Segoe UI" pitchFamily="34" charset="0"/>
                <a:cs typeface="Segoe UI" pitchFamily="34" charset="0"/>
              </a:endParaRPr>
            </a:p>
          </p:txBody>
        </p:sp>
        <p:sp>
          <p:nvSpPr>
            <p:cNvPr id="16" name="Rectangle 15"/>
            <p:cNvSpPr/>
            <p:nvPr/>
          </p:nvSpPr>
          <p:spPr>
            <a:xfrm>
              <a:off x="342905" y="169231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On &amp; off workloads (e.g. batch </a:t>
              </a:r>
              <a:r>
                <a:rPr lang="en-US" sz="1200" dirty="0" smtClean="0">
                  <a:solidFill>
                    <a:schemeClr val="bg1">
                      <a:alpha val="99000"/>
                    </a:schemeClr>
                  </a:solidFill>
                  <a:ea typeface="Kozuka Gothic Pro R" pitchFamily="34" charset="-128"/>
                </a:rPr>
                <a:t>job)</a:t>
              </a:r>
            </a:p>
            <a:p>
              <a:pPr marL="0" lvl="1" defTabSz="1218836" fontAlgn="base">
                <a:spcAft>
                  <a:spcPct val="0"/>
                </a:spcAft>
              </a:pPr>
              <a:r>
                <a:rPr lang="en-US" sz="1200" dirty="0" smtClean="0">
                  <a:solidFill>
                    <a:schemeClr val="bg1">
                      <a:alpha val="99000"/>
                    </a:schemeClr>
                  </a:solidFill>
                  <a:ea typeface="Kozuka Gothic Pro R" pitchFamily="34" charset="-128"/>
                </a:rPr>
                <a:t>Over provisioned capacity is wasted </a:t>
              </a:r>
            </a:p>
            <a:p>
              <a:pPr marL="0" lvl="1" defTabSz="1218836" fontAlgn="base">
                <a:spcAft>
                  <a:spcPct val="0"/>
                </a:spcAft>
              </a:pPr>
              <a:r>
                <a:rPr lang="en-US" sz="1200" dirty="0" smtClean="0">
                  <a:solidFill>
                    <a:schemeClr val="bg1">
                      <a:alpha val="99000"/>
                    </a:schemeClr>
                  </a:solidFill>
                  <a:ea typeface="Kozuka Gothic Pro R" pitchFamily="34" charset="-128"/>
                </a:rPr>
                <a:t>Time </a:t>
              </a:r>
              <a:r>
                <a:rPr lang="en-US" sz="1200" dirty="0">
                  <a:solidFill>
                    <a:schemeClr val="bg1">
                      <a:alpha val="99000"/>
                    </a:schemeClr>
                  </a:solidFill>
                  <a:ea typeface="Kozuka Gothic Pro R" pitchFamily="34" charset="-128"/>
                </a:rPr>
                <a:t>to market can be cumbersome </a:t>
              </a:r>
            </a:p>
          </p:txBody>
        </p:sp>
      </p:grpSp>
      <p:grpSp>
        <p:nvGrpSpPr>
          <p:cNvPr id="59" name="Group 58"/>
          <p:cNvGrpSpPr/>
          <p:nvPr/>
        </p:nvGrpSpPr>
        <p:grpSpPr>
          <a:xfrm>
            <a:off x="5226001" y="3646864"/>
            <a:ext cx="3045807" cy="1023376"/>
            <a:chOff x="342905" y="3922776"/>
            <a:chExt cx="3045807" cy="1023376"/>
          </a:xfrm>
        </p:grpSpPr>
        <p:sp>
          <p:nvSpPr>
            <p:cNvPr id="22" name="TextBox 21"/>
            <p:cNvSpPr txBox="1"/>
            <p:nvPr/>
          </p:nvSpPr>
          <p:spPr>
            <a:xfrm>
              <a:off x="342905" y="3922776"/>
              <a:ext cx="3045807" cy="369328"/>
            </a:xfrm>
            <a:prstGeom prst="rect">
              <a:avLst/>
            </a:prstGeom>
            <a:noFill/>
            <a:ln>
              <a:noFill/>
            </a:ln>
          </p:spPr>
          <p:txBody>
            <a:bodyPr wrap="square" lIns="0" tIns="45718" rIns="0" bIns="45718" rtlCol="0">
              <a:spAutoFit/>
            </a:bodyPr>
            <a:lstStyle/>
            <a:p>
              <a:pPr>
                <a:lnSpc>
                  <a:spcPct val="90000"/>
                </a:lnSpc>
                <a:spcBef>
                  <a:spcPct val="20000"/>
                </a:spcBef>
              </a:pPr>
              <a:r>
                <a:rPr lang="en-US" sz="2000" dirty="0" smtClean="0">
                  <a:solidFill>
                    <a:schemeClr val="accent6">
                      <a:lumMod val="75000"/>
                      <a:alpha val="99000"/>
                    </a:schemeClr>
                  </a:solidFill>
                  <a:latin typeface="Segoe UI" pitchFamily="34" charset="0"/>
                  <a:ea typeface="Segoe UI" pitchFamily="34" charset="0"/>
                  <a:cs typeface="Segoe UI" pitchFamily="34" charset="0"/>
                </a:rPr>
                <a:t>Unpredictable Bursting</a:t>
              </a:r>
              <a:endParaRPr lang="en-US" sz="2000" dirty="0">
                <a:solidFill>
                  <a:schemeClr val="accent6">
                    <a:lumMod val="75000"/>
                    <a:alpha val="99000"/>
                  </a:schemeClr>
                </a:solidFill>
                <a:latin typeface="Segoe UI" pitchFamily="34" charset="0"/>
                <a:ea typeface="Segoe UI" pitchFamily="34" charset="0"/>
                <a:cs typeface="Segoe UI" pitchFamily="34" charset="0"/>
              </a:endParaRPr>
            </a:p>
          </p:txBody>
        </p:sp>
        <p:sp>
          <p:nvSpPr>
            <p:cNvPr id="24" name="Rectangle 23"/>
            <p:cNvSpPr/>
            <p:nvPr/>
          </p:nvSpPr>
          <p:spPr>
            <a:xfrm>
              <a:off x="342905" y="439215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bg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bg1">
                      <a:alpha val="99000"/>
                    </a:schemeClr>
                  </a:solidFill>
                  <a:ea typeface="Kozuka Gothic Pro R" pitchFamily="34" charset="-128"/>
                </a:rPr>
                <a:t>Can’t over provision for extreme cases </a:t>
              </a:r>
            </a:p>
          </p:txBody>
        </p:sp>
      </p:grpSp>
      <p:grpSp>
        <p:nvGrpSpPr>
          <p:cNvPr id="43" name="Group 42"/>
          <p:cNvGrpSpPr/>
          <p:nvPr/>
        </p:nvGrpSpPr>
        <p:grpSpPr>
          <a:xfrm>
            <a:off x="8424979" y="3750077"/>
            <a:ext cx="3489586" cy="1023610"/>
            <a:chOff x="781389" y="4546220"/>
            <a:chExt cx="3489586" cy="1023610"/>
          </a:xfrm>
        </p:grpSpPr>
        <p:cxnSp>
          <p:nvCxnSpPr>
            <p:cNvPr id="18" name="Straight Arrow Connector 17"/>
            <p:cNvCxnSpPr/>
            <p:nvPr/>
          </p:nvCxnSpPr>
          <p:spPr bwMode="auto">
            <a:xfrm rot="16200000" flipV="1">
              <a:off x="670350" y="4993855"/>
              <a:ext cx="895273" cy="4"/>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1117984" y="5442732"/>
              <a:ext cx="3152991" cy="935"/>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388323" y="4943371"/>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bg1">
                      <a:alpha val="99000"/>
                    </a:schemeClr>
                  </a:solidFill>
                </a:rPr>
                <a:t>Compute </a:t>
              </a:r>
            </a:p>
          </p:txBody>
        </p:sp>
        <p:sp>
          <p:nvSpPr>
            <p:cNvPr id="23" name="Text Placeholder 6"/>
            <p:cNvSpPr txBox="1">
              <a:spLocks/>
            </p:cNvSpPr>
            <p:nvPr/>
          </p:nvSpPr>
          <p:spPr bwMode="auto">
            <a:xfrm>
              <a:off x="2093297" y="5246154"/>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1218936" eaLnBrk="0" fontAlgn="base" hangingPunct="0">
                <a:spcBef>
                  <a:spcPct val="20000"/>
                </a:spcBef>
                <a:spcAft>
                  <a:spcPct val="0"/>
                </a:spcAft>
                <a:buClr>
                  <a:srgbClr val="000000"/>
                </a:buClr>
              </a:pPr>
              <a:r>
                <a:rPr lang="en-US" sz="1100" i="1" dirty="0">
                  <a:solidFill>
                    <a:schemeClr val="bg1">
                      <a:alpha val="99000"/>
                    </a:schemeClr>
                  </a:solidFill>
                </a:rPr>
                <a:t>Average Usage </a:t>
              </a:r>
            </a:p>
          </p:txBody>
        </p:sp>
        <p:grpSp>
          <p:nvGrpSpPr>
            <p:cNvPr id="25" name="Group 24"/>
            <p:cNvGrpSpPr/>
            <p:nvPr/>
          </p:nvGrpSpPr>
          <p:grpSpPr>
            <a:xfrm>
              <a:off x="1163057" y="4660000"/>
              <a:ext cx="3101226" cy="492377"/>
              <a:chOff x="5574420" y="5257417"/>
              <a:chExt cx="3253688" cy="721360"/>
            </a:xfrm>
          </p:grpSpPr>
          <p:cxnSp>
            <p:nvCxnSpPr>
              <p:cNvPr id="26" name="Straight Arrow Connector 25"/>
              <p:cNvCxnSpPr/>
              <p:nvPr/>
            </p:nvCxnSpPr>
            <p:spPr bwMode="auto">
              <a:xfrm>
                <a:off x="7600265" y="5975286"/>
                <a:ext cx="1227843" cy="2508"/>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flipV="1">
                <a:off x="5574420" y="5967876"/>
                <a:ext cx="1219909" cy="740"/>
              </a:xfrm>
              <a:prstGeom prst="line">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794329" y="5257417"/>
                <a:ext cx="795191"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58" name="Group 57"/>
          <p:cNvGrpSpPr/>
          <p:nvPr/>
        </p:nvGrpSpPr>
        <p:grpSpPr>
          <a:xfrm>
            <a:off x="5226001" y="2226356"/>
            <a:ext cx="3119051" cy="975901"/>
            <a:chOff x="342905" y="2530549"/>
            <a:chExt cx="3119051" cy="975901"/>
          </a:xfrm>
        </p:grpSpPr>
        <p:sp>
          <p:nvSpPr>
            <p:cNvPr id="35" name="TextBox 34"/>
            <p:cNvSpPr txBox="1"/>
            <p:nvPr/>
          </p:nvSpPr>
          <p:spPr>
            <a:xfrm>
              <a:off x="342905" y="2530549"/>
              <a:ext cx="3119051" cy="369328"/>
            </a:xfrm>
            <a:prstGeom prst="rect">
              <a:avLst/>
            </a:prstGeom>
            <a:noFill/>
            <a:ln>
              <a:noFill/>
            </a:ln>
          </p:spPr>
          <p:txBody>
            <a:bodyPr wrap="square" lIns="0" tIns="45718" rIns="0" bIns="45718" rtlCol="0">
              <a:spAutoFit/>
            </a:bodyPr>
            <a:lstStyle/>
            <a:p>
              <a:pPr>
                <a:lnSpc>
                  <a:spcPct val="90000"/>
                </a:lnSpc>
                <a:spcBef>
                  <a:spcPct val="20000"/>
                </a:spcBef>
              </a:pPr>
              <a:r>
                <a:rPr lang="en-US" sz="2000" dirty="0" smtClean="0">
                  <a:solidFill>
                    <a:schemeClr val="accent6">
                      <a:lumMod val="75000"/>
                      <a:alpha val="99000"/>
                    </a:schemeClr>
                  </a:solidFill>
                  <a:latin typeface="Segoe UI" pitchFamily="34" charset="0"/>
                  <a:ea typeface="Segoe UI" pitchFamily="34" charset="0"/>
                  <a:cs typeface="Segoe UI" pitchFamily="34" charset="0"/>
                </a:rPr>
                <a:t>Growing Fast</a:t>
              </a:r>
              <a:endParaRPr lang="en-US" sz="2000" dirty="0">
                <a:solidFill>
                  <a:schemeClr val="accent6">
                    <a:lumMod val="75000"/>
                    <a:alpha val="99000"/>
                  </a:schemeClr>
                </a:solidFill>
                <a:latin typeface="Segoe UI" pitchFamily="34" charset="0"/>
                <a:ea typeface="Segoe UI" pitchFamily="34" charset="0"/>
                <a:cs typeface="Segoe UI" pitchFamily="34" charset="0"/>
              </a:endParaRPr>
            </a:p>
          </p:txBody>
        </p:sp>
        <p:sp>
          <p:nvSpPr>
            <p:cNvPr id="36" name="Rectangle 35"/>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bg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bg1">
                      <a:alpha val="99000"/>
                    </a:schemeClr>
                  </a:solidFill>
                  <a:ea typeface="Kozuka Gothic Pro R" pitchFamily="34" charset="-128"/>
                </a:rPr>
                <a:t>Cannot provision hardware fast enough</a:t>
              </a:r>
            </a:p>
          </p:txBody>
        </p:sp>
      </p:grpSp>
      <p:grpSp>
        <p:nvGrpSpPr>
          <p:cNvPr id="38" name="Group 37"/>
          <p:cNvGrpSpPr/>
          <p:nvPr/>
        </p:nvGrpSpPr>
        <p:grpSpPr>
          <a:xfrm>
            <a:off x="8415553" y="2324698"/>
            <a:ext cx="3489588" cy="1042549"/>
            <a:chOff x="791289" y="3100241"/>
            <a:chExt cx="3489588" cy="1042549"/>
          </a:xfrm>
        </p:grpSpPr>
        <p:cxnSp>
          <p:nvCxnSpPr>
            <p:cNvPr id="30" name="Straight Arrow Connector 29"/>
            <p:cNvCxnSpPr/>
            <p:nvPr/>
          </p:nvCxnSpPr>
          <p:spPr bwMode="auto">
            <a:xfrm rot="16200000" flipV="1">
              <a:off x="680250" y="3547876"/>
              <a:ext cx="895273" cy="4"/>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1127886" y="3996754"/>
              <a:ext cx="3152991" cy="935"/>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2" name="Text Placeholder 6"/>
            <p:cNvSpPr txBox="1">
              <a:spLocks/>
            </p:cNvSpPr>
            <p:nvPr/>
          </p:nvSpPr>
          <p:spPr bwMode="auto">
            <a:xfrm>
              <a:off x="3077890" y="372520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1218936" eaLnBrk="0" fontAlgn="base" hangingPunct="0">
                <a:spcBef>
                  <a:spcPct val="20000"/>
                </a:spcBef>
                <a:spcAft>
                  <a:spcPct val="0"/>
                </a:spcAft>
                <a:buClr>
                  <a:srgbClr val="000000"/>
                </a:buClr>
              </a:pPr>
              <a:r>
                <a:rPr lang="en-US" sz="1100" i="1" dirty="0">
                  <a:solidFill>
                    <a:schemeClr val="bg1">
                      <a:alpha val="99000"/>
                    </a:schemeClr>
                  </a:solidFill>
                </a:rPr>
                <a:t>Average Usage</a:t>
              </a:r>
            </a:p>
          </p:txBody>
        </p:sp>
        <p:sp>
          <p:nvSpPr>
            <p:cNvPr id="33" name="Rectangle 32"/>
            <p:cNvSpPr/>
            <p:nvPr/>
          </p:nvSpPr>
          <p:spPr>
            <a:xfrm rot="16200000">
              <a:off x="400511" y="3518619"/>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bg1">
                      <a:alpha val="99000"/>
                    </a:schemeClr>
                  </a:solidFill>
                </a:rPr>
                <a:t>Compute </a:t>
              </a:r>
            </a:p>
          </p:txBody>
        </p:sp>
        <p:sp>
          <p:nvSpPr>
            <p:cNvPr id="37" name="Freeform 36"/>
            <p:cNvSpPr/>
            <p:nvPr/>
          </p:nvSpPr>
          <p:spPr>
            <a:xfrm>
              <a:off x="1113336" y="3133426"/>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bg1"/>
              </a:solidFill>
              <a:headEnd type="none" w="med" len="med"/>
              <a:tailEnd type="triangle"/>
            </a:ln>
            <a:effectLst/>
          </p:spPr>
          <p:txBody>
            <a:bodyPr lIns="91436" tIns="45718" rIns="91436" bIns="45718" rtlCol="0" anchor="ctr"/>
            <a:lstStyle/>
            <a:p>
              <a:pPr algn="ctr"/>
              <a:endParaRPr lang="en-US" dirty="0"/>
            </a:p>
          </p:txBody>
        </p:sp>
      </p:grpSp>
      <p:grpSp>
        <p:nvGrpSpPr>
          <p:cNvPr id="60" name="Group 59"/>
          <p:cNvGrpSpPr/>
          <p:nvPr/>
        </p:nvGrpSpPr>
        <p:grpSpPr>
          <a:xfrm>
            <a:off x="5226001" y="5122737"/>
            <a:ext cx="3190656" cy="981752"/>
            <a:chOff x="342905" y="5195334"/>
            <a:chExt cx="3190656" cy="981752"/>
          </a:xfrm>
        </p:grpSpPr>
        <p:sp>
          <p:nvSpPr>
            <p:cNvPr id="44" name="TextBox 43"/>
            <p:cNvSpPr txBox="1"/>
            <p:nvPr/>
          </p:nvSpPr>
          <p:spPr>
            <a:xfrm>
              <a:off x="342905" y="5195334"/>
              <a:ext cx="3045807" cy="369328"/>
            </a:xfrm>
            <a:prstGeom prst="rect">
              <a:avLst/>
            </a:prstGeom>
            <a:noFill/>
            <a:ln>
              <a:noFill/>
            </a:ln>
          </p:spPr>
          <p:txBody>
            <a:bodyPr wrap="square" lIns="0" tIns="45718" rIns="0" bIns="45718" rtlCol="0">
              <a:spAutoFit/>
            </a:bodyPr>
            <a:lstStyle/>
            <a:p>
              <a:pPr>
                <a:lnSpc>
                  <a:spcPct val="90000"/>
                </a:lnSpc>
                <a:spcBef>
                  <a:spcPct val="20000"/>
                </a:spcBef>
              </a:pPr>
              <a:r>
                <a:rPr lang="en-US" sz="2000" dirty="0" smtClean="0">
                  <a:solidFill>
                    <a:schemeClr val="accent6">
                      <a:lumMod val="75000"/>
                      <a:alpha val="99000"/>
                    </a:schemeClr>
                  </a:solidFill>
                  <a:latin typeface="Segoe UI" pitchFamily="34" charset="0"/>
                  <a:ea typeface="Segoe UI" pitchFamily="34" charset="0"/>
                  <a:cs typeface="Segoe UI" pitchFamily="34" charset="0"/>
                </a:rPr>
                <a:t>Predictable Bursting</a:t>
              </a:r>
              <a:endParaRPr lang="en-US" sz="2000" dirty="0">
                <a:solidFill>
                  <a:schemeClr val="accent6">
                    <a:lumMod val="75000"/>
                    <a:alpha val="99000"/>
                  </a:schemeClr>
                </a:solidFill>
                <a:latin typeface="Segoe UI" pitchFamily="34" charset="0"/>
                <a:ea typeface="Segoe UI" pitchFamily="34" charset="0"/>
                <a:cs typeface="Segoe UI" pitchFamily="34" charset="0"/>
              </a:endParaRPr>
            </a:p>
          </p:txBody>
        </p:sp>
        <p:sp>
          <p:nvSpPr>
            <p:cNvPr id="45" name="Rectangle 44"/>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bg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bg1">
                      <a:alpha val="99000"/>
                    </a:schemeClr>
                  </a:solidFill>
                  <a:ea typeface="Kozuka Gothic Pro R" pitchFamily="34" charset="-128"/>
                </a:rPr>
                <a:t>IT complexity and wasted </a:t>
              </a:r>
              <a:r>
                <a:rPr lang="en-US" sz="1200" dirty="0" smtClean="0">
                  <a:solidFill>
                    <a:schemeClr val="bg1">
                      <a:alpha val="99000"/>
                    </a:schemeClr>
                  </a:solidFill>
                  <a:ea typeface="Kozuka Gothic Pro R" pitchFamily="34" charset="-128"/>
                </a:rPr>
                <a:t>capacity</a:t>
              </a:r>
              <a:endParaRPr lang="en-US" sz="1200" dirty="0">
                <a:solidFill>
                  <a:schemeClr val="bg1">
                    <a:alpha val="99000"/>
                  </a:schemeClr>
                </a:solidFill>
                <a:ea typeface="Kozuka Gothic Pro R" pitchFamily="34" charset="-128"/>
              </a:endParaRPr>
            </a:p>
          </p:txBody>
        </p:sp>
      </p:grpSp>
      <p:grpSp>
        <p:nvGrpSpPr>
          <p:cNvPr id="50" name="Group 49"/>
          <p:cNvGrpSpPr/>
          <p:nvPr/>
        </p:nvGrpSpPr>
        <p:grpSpPr>
          <a:xfrm>
            <a:off x="8439906" y="5009613"/>
            <a:ext cx="3489588" cy="1105771"/>
            <a:chOff x="663337" y="5615470"/>
            <a:chExt cx="3489588" cy="1105771"/>
          </a:xfrm>
        </p:grpSpPr>
        <p:cxnSp>
          <p:nvCxnSpPr>
            <p:cNvPr id="39" name="Straight Arrow Connector 38"/>
            <p:cNvCxnSpPr/>
            <p:nvPr/>
          </p:nvCxnSpPr>
          <p:spPr bwMode="auto">
            <a:xfrm rot="16200000" flipV="1">
              <a:off x="552299" y="6271428"/>
              <a:ext cx="895273" cy="4"/>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999935" y="6720306"/>
              <a:ext cx="3152990" cy="935"/>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267764" y="6011043"/>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bg1">
                      <a:alpha val="99000"/>
                    </a:schemeClr>
                  </a:solidFill>
                </a:rPr>
                <a:t>Compute </a:t>
              </a:r>
            </a:p>
          </p:txBody>
        </p:sp>
        <p:sp>
          <p:nvSpPr>
            <p:cNvPr id="48" name="Freeform 47"/>
            <p:cNvSpPr/>
            <p:nvPr/>
          </p:nvSpPr>
          <p:spPr>
            <a:xfrm>
              <a:off x="1023968" y="5891755"/>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49" name="Straight Connector 48"/>
            <p:cNvCxnSpPr/>
            <p:nvPr/>
          </p:nvCxnSpPr>
          <p:spPr bwMode="auto">
            <a:xfrm>
              <a:off x="1023975" y="6266416"/>
              <a:ext cx="2963103" cy="24852"/>
            </a:xfrm>
            <a:prstGeom prst="line">
              <a:avLst/>
            </a:prstGeom>
            <a:ln w="19050">
              <a:solidFill>
                <a:schemeClr val="bg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cxnSp>
        <p:nvCxnSpPr>
          <p:cNvPr id="62" name="Straight Connector 61"/>
          <p:cNvCxnSpPr/>
          <p:nvPr/>
        </p:nvCxnSpPr>
        <p:spPr>
          <a:xfrm>
            <a:off x="4977353" y="1989977"/>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977353" y="3429000"/>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977353" y="4876800"/>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977353" y="6304962"/>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5887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a:t>
            </a:r>
            <a:r>
              <a:rPr lang="en-US" dirty="0">
                <a:solidFill>
                  <a:schemeClr val="accent2">
                    <a:alpha val="99000"/>
                  </a:schemeClr>
                </a:solidFill>
              </a:rPr>
              <a:t>Services</a:t>
            </a: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6414"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7525"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327387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3206705" y="1115366"/>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Cloud </a:t>
            </a:r>
            <a:r>
              <a:rPr lang="en-US" dirty="0">
                <a:solidFill>
                  <a:schemeClr val="accent2">
                    <a:alpha val="99000"/>
                  </a:schemeClr>
                </a:solidFill>
              </a:rPr>
              <a:t>Services</a:t>
            </a:r>
          </a:p>
        </p:txBody>
      </p:sp>
      <p:grpSp>
        <p:nvGrpSpPr>
          <p:cNvPr id="4" name="Group 3"/>
          <p:cNvGrpSpPr/>
          <p:nvPr/>
        </p:nvGrpSpPr>
        <p:grpSpPr>
          <a:xfrm>
            <a:off x="795377" y="1332173"/>
            <a:ext cx="2427913" cy="4790431"/>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Packaged Software</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31" name="Rectangle 130"/>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32" name="Rectangle 131"/>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33" name="Rectangle 132"/>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34" name="Rectangle 133"/>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35" name="Rectangle 134"/>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36" name="Rectangle 135"/>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26" name="Left Brace 125"/>
            <p:cNvSpPr/>
            <p:nvPr/>
          </p:nvSpPr>
          <p:spPr>
            <a:xfrm>
              <a:off x="1249156" y="2354254"/>
              <a:ext cx="137875" cy="4019550"/>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dirty="0">
                <a:solidFill>
                  <a:srgbClr val="FFFFFF"/>
                </a:solidFill>
                <a:latin typeface="Segoe UI"/>
                <a:ea typeface="Segoe UI" pitchFamily="34" charset="0"/>
                <a:cs typeface="Segoe UI" pitchFamily="34" charset="0"/>
              </a:endParaRPr>
            </a:p>
          </p:txBody>
        </p:sp>
        <p:sp>
          <p:nvSpPr>
            <p:cNvPr id="127" name="TextBox 52"/>
            <p:cNvSpPr txBox="1"/>
            <p:nvPr/>
          </p:nvSpPr>
          <p:spPr>
            <a:xfrm>
              <a:off x="855665" y="3820893"/>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5" name="Group 4"/>
          <p:cNvGrpSpPr/>
          <p:nvPr/>
        </p:nvGrpSpPr>
        <p:grpSpPr>
          <a:xfrm>
            <a:off x="3859670" y="1342221"/>
            <a:ext cx="2771925" cy="4780387"/>
            <a:chOff x="3377366" y="1593421"/>
            <a:chExt cx="2771925" cy="4780387"/>
          </a:xfrm>
        </p:grpSpPr>
        <p:sp>
          <p:nvSpPr>
            <p:cNvPr id="138" name="Rectangle 137"/>
            <p:cNvSpPr/>
            <p:nvPr/>
          </p:nvSpPr>
          <p:spPr>
            <a:xfrm>
              <a:off x="3897998" y="1593421"/>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Infrastructure</a:t>
              </a:r>
            </a:p>
            <a:p>
              <a:pPr defTabSz="1218936"/>
              <a:r>
                <a:rPr lang="en-US" sz="1600" dirty="0">
                  <a:solidFill>
                    <a:srgbClr val="595959">
                      <a:alpha val="99000"/>
                    </a:srgbClr>
                  </a:solidFill>
                  <a:ea typeface="Kozuka Gothic Pro R" pitchFamily="34" charset="-128"/>
                </a:rPr>
                <a:t>(as a Service)</a:t>
              </a:r>
            </a:p>
          </p:txBody>
        </p:sp>
        <p:sp>
          <p:nvSpPr>
            <p:cNvPr id="144" name="Rectangle 143"/>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45" name="Rectangle 144"/>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46" name="Rectangle 145"/>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47" name="Rectangle 146"/>
            <p:cNvSpPr/>
            <p:nvPr/>
          </p:nvSpPr>
          <p:spPr>
            <a:xfrm>
              <a:off x="3928143" y="417353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48" name="Rectangle 147"/>
            <p:cNvSpPr/>
            <p:nvPr/>
          </p:nvSpPr>
          <p:spPr>
            <a:xfrm>
              <a:off x="3928143" y="371871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49" name="Rectangle 148"/>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50" name="Rectangle 149"/>
            <p:cNvSpPr/>
            <p:nvPr/>
          </p:nvSpPr>
          <p:spPr>
            <a:xfrm>
              <a:off x="3928143" y="280907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51" name="Rectangle 150"/>
            <p:cNvSpPr/>
            <p:nvPr/>
          </p:nvSpPr>
          <p:spPr>
            <a:xfrm>
              <a:off x="3928143" y="235425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52" name="Rectangle 151"/>
            <p:cNvSpPr/>
            <p:nvPr/>
          </p:nvSpPr>
          <p:spPr>
            <a:xfrm>
              <a:off x="3928143" y="3263896"/>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40" name="Left Brace 139"/>
            <p:cNvSpPr/>
            <p:nvPr/>
          </p:nvSpPr>
          <p:spPr>
            <a:xfrm flipH="1">
              <a:off x="5575615" y="4587244"/>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5749181" y="464408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42" name="Left Brace 141"/>
            <p:cNvSpPr/>
            <p:nvPr/>
          </p:nvSpPr>
          <p:spPr>
            <a:xfrm>
              <a:off x="3789635" y="2354258"/>
              <a:ext cx="133350" cy="17526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3" name="TextBox 58"/>
            <p:cNvSpPr txBox="1"/>
            <p:nvPr/>
          </p:nvSpPr>
          <p:spPr>
            <a:xfrm>
              <a:off x="3377366" y="2677898"/>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6" name="Group 5"/>
          <p:cNvGrpSpPr/>
          <p:nvPr/>
        </p:nvGrpSpPr>
        <p:grpSpPr>
          <a:xfrm>
            <a:off x="6461726" y="1332173"/>
            <a:ext cx="2706420" cy="4798706"/>
            <a:chOff x="5979422" y="1583373"/>
            <a:chExt cx="2706420" cy="4798706"/>
          </a:xfrm>
        </p:grpSpPr>
        <p:sp>
          <p:nvSpPr>
            <p:cNvPr id="154"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Platform</a:t>
              </a:r>
            </a:p>
            <a:p>
              <a:pPr defTabSz="1218936"/>
              <a:r>
                <a:rPr lang="en-US" sz="1600" dirty="0">
                  <a:solidFill>
                    <a:srgbClr val="595959">
                      <a:alpha val="99000"/>
                    </a:srgbClr>
                  </a:solidFill>
                  <a:ea typeface="Kozuka Gothic Pro R" pitchFamily="34" charset="-128"/>
                </a:rPr>
                <a:t>(as a Service)</a:t>
              </a:r>
            </a:p>
          </p:txBody>
        </p:sp>
        <p:sp>
          <p:nvSpPr>
            <p:cNvPr id="155" name="Left Brace 154"/>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285732" y="3992249"/>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57" name="Left Brace 156"/>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8" name="TextBox 60"/>
            <p:cNvSpPr txBox="1"/>
            <p:nvPr/>
          </p:nvSpPr>
          <p:spPr>
            <a:xfrm>
              <a:off x="5979422" y="222069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160" name="Rectangle 159"/>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61" name="Rectangle 160"/>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62" name="Rectangle 161"/>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63" name="Rectangle 162"/>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64" name="Rectangle 163"/>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65" name="Rectangle 164"/>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66" name="Rectangle 165"/>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67" name="Rectangle 166"/>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68" name="Rectangle 167"/>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grpSp>
        <p:nvGrpSpPr>
          <p:cNvPr id="7" name="Group 6"/>
          <p:cNvGrpSpPr/>
          <p:nvPr/>
        </p:nvGrpSpPr>
        <p:grpSpPr>
          <a:xfrm>
            <a:off x="9463135" y="1332173"/>
            <a:ext cx="2323096" cy="4798703"/>
            <a:chOff x="8980831" y="1583373"/>
            <a:chExt cx="2323096" cy="4798703"/>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Software</a:t>
              </a:r>
            </a:p>
            <a:p>
              <a:pPr defTabSz="1218936"/>
              <a:r>
                <a:rPr lang="en-US" sz="1600" dirty="0">
                  <a:solidFill>
                    <a:srgbClr val="595959">
                      <a:alpha val="99000"/>
                    </a:srgbClr>
                  </a:solidFill>
                  <a:ea typeface="Kozuka Gothic Pro R" pitchFamily="34" charset="-128"/>
                </a:rPr>
                <a:t>(as a Service)</a:t>
              </a:r>
            </a:p>
          </p:txBody>
        </p:sp>
        <p:sp>
          <p:nvSpPr>
            <p:cNvPr id="171" name="Left Brace 170"/>
            <p:cNvSpPr/>
            <p:nvPr/>
          </p:nvSpPr>
          <p:spPr>
            <a:xfrm flipH="1">
              <a:off x="10688405" y="2335204"/>
              <a:ext cx="200055" cy="40468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72" name="TextBox 64"/>
            <p:cNvSpPr txBox="1"/>
            <p:nvPr/>
          </p:nvSpPr>
          <p:spPr>
            <a:xfrm flipH="1">
              <a:off x="10903817" y="35203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74" name="Rectangle 173"/>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75" name="Rectangle 174"/>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76" name="Rectangle 175"/>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77" name="Rectangle 176"/>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78" name="Rectangle 177"/>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79" name="Rectangle 178"/>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80" name="Rectangle 179"/>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81" name="Rectangle 180"/>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82" name="Rectangle 181"/>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pic>
        <p:nvPicPr>
          <p:cNvPr id="63" name="Picture 11" descr="Cloud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85815" y="5363244"/>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 name="Picture 12" descr="Gift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71793" y="5372988"/>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Rectangle 66"/>
          <p:cNvSpPr/>
          <p:nvPr/>
        </p:nvSpPr>
        <p:spPr bwMode="auto">
          <a:xfrm flipH="1">
            <a:off x="251209" y="1115366"/>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8371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250"/>
                                        <p:tgtEl>
                                          <p:spTgt spid="65"/>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down)">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wipe(left)">
                                      <p:cBhvr>
                                        <p:cTn id="20" dur="500"/>
                                        <p:tgtEl>
                                          <p:spTgt spid="6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175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solidFill>
                  <a:schemeClr val="accent2">
                    <a:alpha val="99000"/>
                  </a:schemeClr>
                </a:solidFill>
              </a:rPr>
              <a:t>Azure</a:t>
            </a:r>
          </a:p>
        </p:txBody>
      </p:sp>
      <p:sp>
        <p:nvSpPr>
          <p:cNvPr id="21" name="Text Placeholder 2"/>
          <p:cNvSpPr>
            <a:spLocks noGrp="1"/>
          </p:cNvSpPr>
          <p:nvPr>
            <p:ph type="body" sz="quarter" idx="10"/>
          </p:nvPr>
        </p:nvSpPr>
        <p:spPr>
          <a:xfrm>
            <a:off x="519114" y="1447800"/>
            <a:ext cx="5901784" cy="3046988"/>
          </a:xfrm>
        </p:spPr>
        <p:txBody>
          <a:bodyPr/>
          <a:lstStyle/>
          <a:p>
            <a:r>
              <a:rPr lang="en-US" sz="4400" dirty="0" smtClean="0"/>
              <a:t>Comprehensive set of services that enable you to build, host and scale applications in Microsoft datacenters  </a:t>
            </a:r>
            <a:endParaRPr lang="en-US" sz="4400" dirty="0"/>
          </a:p>
        </p:txBody>
      </p:sp>
      <p:grpSp>
        <p:nvGrpSpPr>
          <p:cNvPr id="6" name="Group 5"/>
          <p:cNvGrpSpPr/>
          <p:nvPr/>
        </p:nvGrpSpPr>
        <p:grpSpPr>
          <a:xfrm>
            <a:off x="6571622" y="4617750"/>
            <a:ext cx="5104441" cy="1639914"/>
            <a:chOff x="6571622" y="4607702"/>
            <a:chExt cx="5104441" cy="1639914"/>
          </a:xfrm>
        </p:grpSpPr>
        <p:sp>
          <p:nvSpPr>
            <p:cNvPr id="18" name="Rounded Rectangle 17"/>
            <p:cNvSpPr/>
            <p:nvPr/>
          </p:nvSpPr>
          <p:spPr bwMode="auto">
            <a:xfrm>
              <a:off x="6571622" y="4607702"/>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24" name="TextBox 23"/>
            <p:cNvSpPr txBox="1"/>
            <p:nvPr/>
          </p:nvSpPr>
          <p:spPr>
            <a:xfrm>
              <a:off x="7993311" y="4951155"/>
              <a:ext cx="3048000" cy="954107"/>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dirty="0"/>
                <a:t>Designed for next generation apps</a:t>
              </a:r>
            </a:p>
          </p:txBody>
        </p:sp>
        <p:pic>
          <p:nvPicPr>
            <p:cNvPr id="28" name="Picture 4" descr="Lightbulb active 512x51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5757" y="4726244"/>
              <a:ext cx="1410844" cy="1410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5" name="Group 4"/>
          <p:cNvGrpSpPr/>
          <p:nvPr/>
        </p:nvGrpSpPr>
        <p:grpSpPr>
          <a:xfrm>
            <a:off x="6571622" y="2869640"/>
            <a:ext cx="5104441" cy="1639914"/>
            <a:chOff x="6571622" y="2869640"/>
            <a:chExt cx="5104441" cy="1639914"/>
          </a:xfrm>
        </p:grpSpPr>
        <p:sp>
          <p:nvSpPr>
            <p:cNvPr id="29" name="Rounded Rectangle 28"/>
            <p:cNvSpPr/>
            <p:nvPr/>
          </p:nvSpPr>
          <p:spPr bwMode="auto">
            <a:xfrm>
              <a:off x="6571622" y="286964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22" name="Freeform 15"/>
            <p:cNvSpPr>
              <a:spLocks noEditPoints="1"/>
            </p:cNvSpPr>
            <p:nvPr/>
          </p:nvSpPr>
          <p:spPr bwMode="black">
            <a:xfrm>
              <a:off x="6758465" y="3205429"/>
              <a:ext cx="1011303" cy="1012467"/>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5" name="TextBox 14"/>
            <p:cNvSpPr txBox="1"/>
            <p:nvPr/>
          </p:nvSpPr>
          <p:spPr>
            <a:xfrm>
              <a:off x="8026601" y="3200946"/>
              <a:ext cx="3368278" cy="954107"/>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dirty="0"/>
                <a:t>Leverage Existing Investments</a:t>
              </a:r>
            </a:p>
          </p:txBody>
        </p:sp>
      </p:grpSp>
      <p:grpSp>
        <p:nvGrpSpPr>
          <p:cNvPr id="3" name="Group 2"/>
          <p:cNvGrpSpPr/>
          <p:nvPr/>
        </p:nvGrpSpPr>
        <p:grpSpPr>
          <a:xfrm>
            <a:off x="6571622" y="1118720"/>
            <a:ext cx="5104441" cy="1639914"/>
            <a:chOff x="6571622" y="1118720"/>
            <a:chExt cx="5104441" cy="1639914"/>
          </a:xfrm>
        </p:grpSpPr>
        <p:sp>
          <p:nvSpPr>
            <p:cNvPr id="30" name="Rounded Rectangle 29"/>
            <p:cNvSpPr/>
            <p:nvPr/>
          </p:nvSpPr>
          <p:spPr bwMode="auto">
            <a:xfrm>
              <a:off x="6571622" y="111872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31" name="TextBox 30"/>
            <p:cNvSpPr txBox="1"/>
            <p:nvPr/>
          </p:nvSpPr>
          <p:spPr>
            <a:xfrm>
              <a:off x="8026601" y="1677067"/>
              <a:ext cx="3368278" cy="52322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dirty="0" smtClean="0"/>
                <a:t>Open &amp; Flexible</a:t>
              </a:r>
              <a:endParaRPr lang="en-US" altLang="zh-CN" dirty="0"/>
            </a:p>
          </p:txBody>
        </p:sp>
        <p:pic>
          <p:nvPicPr>
            <p:cNvPr id="32" name="Picture 9" descr="Fullscreen 512x512.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1164" y="1444297"/>
              <a:ext cx="1000125"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extLst>
      <p:ext uri="{BB962C8B-B14F-4D97-AF65-F5344CB8AC3E}">
        <p14:creationId xmlns:p14="http://schemas.microsoft.com/office/powerpoint/2010/main" val="33584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solidFill>
                  <a:schemeClr val="accent2">
                    <a:alpha val="99000"/>
                  </a:schemeClr>
                </a:solidFill>
              </a:rPr>
              <a:t>Azure</a:t>
            </a:r>
          </a:p>
        </p:txBody>
      </p:sp>
      <p:grpSp>
        <p:nvGrpSpPr>
          <p:cNvPr id="20" name="Group 19"/>
          <p:cNvGrpSpPr/>
          <p:nvPr/>
        </p:nvGrpSpPr>
        <p:grpSpPr>
          <a:xfrm>
            <a:off x="517526" y="1390964"/>
            <a:ext cx="11158538" cy="4725987"/>
            <a:chOff x="388245" y="1986973"/>
            <a:chExt cx="8371083" cy="3544490"/>
          </a:xfrm>
        </p:grpSpPr>
        <p:sp>
          <p:nvSpPr>
            <p:cNvPr id="18" name="Rectangle 17"/>
            <p:cNvSpPr/>
            <p:nvPr/>
          </p:nvSpPr>
          <p:spPr>
            <a:xfrm>
              <a:off x="388245" y="1986973"/>
              <a:ext cx="8371083" cy="35444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 name="TextBox 16"/>
            <p:cNvSpPr txBox="1"/>
            <p:nvPr/>
          </p:nvSpPr>
          <p:spPr>
            <a:xfrm>
              <a:off x="3170247" y="4796777"/>
              <a:ext cx="2819401" cy="530915"/>
            </a:xfrm>
            <a:prstGeom prst="rect">
              <a:avLst/>
            </a:prstGeom>
            <a:noFill/>
          </p:spPr>
          <p:txBody>
            <a:bodyPr wrap="square" rtlCol="0">
              <a:spAutoFit/>
            </a:bodyPr>
            <a:lstStyle/>
            <a:p>
              <a:pPr algn="ctr"/>
              <a:r>
                <a:rPr lang="en-US" sz="4000" spc="-100" dirty="0">
                  <a:gradFill>
                    <a:gsLst>
                      <a:gs pos="0">
                        <a:srgbClr val="595959"/>
                      </a:gs>
                      <a:gs pos="86000">
                        <a:srgbClr val="595959"/>
                      </a:gs>
                    </a:gsLst>
                    <a:lin ang="5400000" scaled="0"/>
                  </a:gradFill>
                  <a:latin typeface="Segoe UI Light" pitchFamily="34" charset="0"/>
                </a:rPr>
                <a:t>Core Services</a:t>
              </a:r>
            </a:p>
          </p:txBody>
        </p:sp>
      </p:grpSp>
      <p:grpSp>
        <p:nvGrpSpPr>
          <p:cNvPr id="48" name="Group 47"/>
          <p:cNvGrpSpPr/>
          <p:nvPr/>
        </p:nvGrpSpPr>
        <p:grpSpPr>
          <a:xfrm>
            <a:off x="850587" y="1752651"/>
            <a:ext cx="3169095" cy="3172968"/>
            <a:chOff x="914162" y="6336256"/>
            <a:chExt cx="3169095" cy="3172968"/>
          </a:xfrm>
        </p:grpSpPr>
        <p:sp>
          <p:nvSpPr>
            <p:cNvPr id="32" name="Rectangle 31"/>
            <p:cNvSpPr/>
            <p:nvPr/>
          </p:nvSpPr>
          <p:spPr>
            <a:xfrm>
              <a:off x="914162" y="6336256"/>
              <a:ext cx="3169095" cy="3172968"/>
            </a:xfrm>
            <a:prstGeom prst="rect">
              <a:avLst/>
            </a:prstGeom>
            <a:solidFill>
              <a:schemeClr val="accent1"/>
            </a:solidFill>
            <a:ln w="9525" cap="flat" cmpd="sng" algn="ctr">
              <a:noFill/>
              <a:prstDash val="solid"/>
            </a:ln>
            <a:effectLst/>
          </p:spPr>
          <p:txBody>
            <a:bodyPr lIns="182880" bIns="91440" rtlCol="0" anchor="b" anchorCtr="0"/>
            <a:lstStyle/>
            <a:p>
              <a:pPr defTabSz="1218936"/>
              <a:r>
                <a:rPr lang="en-US" sz="2800" dirty="0">
                  <a:solidFill>
                    <a:schemeClr val="bg1">
                      <a:alpha val="99000"/>
                    </a:schemeClr>
                  </a:solidFill>
                  <a:latin typeface="Segoe UI"/>
                  <a:ea typeface="Segoe UI" pitchFamily="34" charset="0"/>
                  <a:cs typeface="Segoe UI" pitchFamily="34" charset="0"/>
                </a:rPr>
                <a:t>Compute</a:t>
              </a:r>
            </a:p>
          </p:txBody>
        </p:sp>
        <p:grpSp>
          <p:nvGrpSpPr>
            <p:cNvPr id="33" name="Group 32"/>
            <p:cNvGrpSpPr/>
            <p:nvPr/>
          </p:nvGrpSpPr>
          <p:grpSpPr bwMode="black">
            <a:xfrm>
              <a:off x="1505538" y="6985926"/>
              <a:ext cx="1891282" cy="1538642"/>
              <a:chOff x="5184775" y="225425"/>
              <a:chExt cx="1500188" cy="1220788"/>
            </a:xfrm>
            <a:solidFill>
              <a:srgbClr val="FFFFFF"/>
            </a:solidFill>
          </p:grpSpPr>
          <p:sp>
            <p:nvSpPr>
              <p:cNvPr id="34"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5"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6"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grpSp>
        <p:nvGrpSpPr>
          <p:cNvPr id="49" name="Group 48"/>
          <p:cNvGrpSpPr/>
          <p:nvPr/>
        </p:nvGrpSpPr>
        <p:grpSpPr>
          <a:xfrm>
            <a:off x="4505298" y="1752651"/>
            <a:ext cx="3172968" cy="3172968"/>
            <a:chOff x="4631754" y="6336256"/>
            <a:chExt cx="3172968" cy="3172968"/>
          </a:xfrm>
        </p:grpSpPr>
        <p:sp>
          <p:nvSpPr>
            <p:cNvPr id="38" name="Rectangle 37"/>
            <p:cNvSpPr/>
            <p:nvPr/>
          </p:nvSpPr>
          <p:spPr>
            <a:xfrm>
              <a:off x="4631754" y="6336256"/>
              <a:ext cx="3172968" cy="3172968"/>
            </a:xfrm>
            <a:prstGeom prst="rect">
              <a:avLst/>
            </a:prstGeom>
            <a:solidFill>
              <a:schemeClr val="accent1"/>
            </a:solidFill>
            <a:ln w="9525" cap="flat" cmpd="sng" algn="ctr">
              <a:noFill/>
              <a:prstDash val="solid"/>
            </a:ln>
            <a:effectLst/>
          </p:spPr>
          <p:txBody>
            <a:bodyPr lIns="182880" bIns="91440" rtlCol="0" anchor="b" anchorCtr="0"/>
            <a:lstStyle/>
            <a:p>
              <a:pPr defTabSz="1218936"/>
              <a:r>
                <a:rPr lang="en-US" sz="2800" dirty="0" smtClean="0">
                  <a:solidFill>
                    <a:schemeClr val="bg1">
                      <a:alpha val="99000"/>
                    </a:schemeClr>
                  </a:solidFill>
                  <a:latin typeface="Segoe UI"/>
                  <a:ea typeface="Segoe UI" pitchFamily="34" charset="0"/>
                  <a:cs typeface="Segoe UI" pitchFamily="34" charset="0"/>
                </a:rPr>
                <a:t>Storage</a:t>
              </a:r>
              <a:endParaRPr lang="en-US" sz="2800" dirty="0">
                <a:solidFill>
                  <a:schemeClr val="bg1">
                    <a:alpha val="99000"/>
                  </a:schemeClr>
                </a:solidFill>
                <a:latin typeface="Segoe UI"/>
                <a:ea typeface="Segoe UI" pitchFamily="34" charset="0"/>
                <a:cs typeface="Segoe UI" pitchFamily="34" charset="0"/>
              </a:endParaRPr>
            </a:p>
          </p:txBody>
        </p:sp>
        <p:sp>
          <p:nvSpPr>
            <p:cNvPr id="39" name="Freeform 79"/>
            <p:cNvSpPr>
              <a:spLocks noEditPoints="1"/>
            </p:cNvSpPr>
            <p:nvPr/>
          </p:nvSpPr>
          <p:spPr bwMode="black">
            <a:xfrm>
              <a:off x="5586905" y="6858000"/>
              <a:ext cx="1262667" cy="170696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800" dirty="0"/>
            </a:p>
          </p:txBody>
        </p:sp>
      </p:grpSp>
      <p:grpSp>
        <p:nvGrpSpPr>
          <p:cNvPr id="50" name="Group 49"/>
          <p:cNvGrpSpPr/>
          <p:nvPr/>
        </p:nvGrpSpPr>
        <p:grpSpPr>
          <a:xfrm>
            <a:off x="8163882" y="1752651"/>
            <a:ext cx="3172968" cy="3172968"/>
            <a:chOff x="8227457" y="6315987"/>
            <a:chExt cx="3172968" cy="3172968"/>
          </a:xfrm>
        </p:grpSpPr>
        <p:sp>
          <p:nvSpPr>
            <p:cNvPr id="41" name="Rectangle 40"/>
            <p:cNvSpPr/>
            <p:nvPr/>
          </p:nvSpPr>
          <p:spPr>
            <a:xfrm>
              <a:off x="8227457" y="6315987"/>
              <a:ext cx="3172968" cy="3172968"/>
            </a:xfrm>
            <a:prstGeom prst="rect">
              <a:avLst/>
            </a:prstGeom>
            <a:solidFill>
              <a:schemeClr val="accent1"/>
            </a:solidFill>
            <a:ln w="9525" cap="flat" cmpd="sng" algn="ctr">
              <a:noFill/>
              <a:prstDash val="solid"/>
            </a:ln>
            <a:effectLst/>
          </p:spPr>
          <p:txBody>
            <a:bodyPr lIns="182880" bIns="91440" rtlCol="0" anchor="b" anchorCtr="0"/>
            <a:lstStyle/>
            <a:p>
              <a:pPr defTabSz="1218936"/>
              <a:r>
                <a:rPr lang="en-US" sz="2800" dirty="0" smtClean="0">
                  <a:solidFill>
                    <a:schemeClr val="bg1">
                      <a:alpha val="99000"/>
                    </a:schemeClr>
                  </a:solidFill>
                  <a:latin typeface="Segoe UI"/>
                  <a:ea typeface="Segoe UI" pitchFamily="34" charset="0"/>
                  <a:cs typeface="Segoe UI" pitchFamily="34" charset="0"/>
                </a:rPr>
                <a:t>Database</a:t>
              </a:r>
              <a:endParaRPr lang="en-US" sz="2800" dirty="0">
                <a:solidFill>
                  <a:schemeClr val="bg1">
                    <a:alpha val="99000"/>
                  </a:schemeClr>
                </a:solidFill>
                <a:latin typeface="Segoe UI"/>
                <a:ea typeface="Segoe UI" pitchFamily="34" charset="0"/>
                <a:cs typeface="Segoe UI" pitchFamily="34" charset="0"/>
              </a:endParaRPr>
            </a:p>
          </p:txBody>
        </p:sp>
        <p:sp>
          <p:nvSpPr>
            <p:cNvPr id="42" name="Freeform 83"/>
            <p:cNvSpPr>
              <a:spLocks noEditPoints="1"/>
            </p:cNvSpPr>
            <p:nvPr/>
          </p:nvSpPr>
          <p:spPr bwMode="black">
            <a:xfrm>
              <a:off x="9041602" y="6858000"/>
              <a:ext cx="1544679" cy="163060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229376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25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50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nodeType="withEffect">
                                  <p:stCondLst>
                                    <p:cond delay="75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F0">
            <a:alpha val="99000"/>
          </a:srgb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1889125" y="1447802"/>
            <a:ext cx="5848106" cy="2953376"/>
          </a:xfrm>
        </p:spPr>
        <p:txBody>
          <a:bodyPr/>
          <a:lstStyle/>
          <a:p>
            <a:r>
              <a:rPr lang="en-US" sz="7200" dirty="0"/>
              <a:t>Hello Windows Azure</a:t>
            </a:r>
          </a:p>
        </p:txBody>
      </p:sp>
      <p:sp>
        <p:nvSpPr>
          <p:cNvPr id="2" name="Subtitle 1"/>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sz="6600" dirty="0" smtClean="0">
                <a:solidFill>
                  <a:schemeClr val="accent2">
                    <a:lumMod val="40000"/>
                    <a:lumOff val="60000"/>
                    <a:alpha val="99000"/>
                  </a:schemeClr>
                </a:solidFill>
              </a:rPr>
              <a:t>demo</a:t>
            </a:r>
            <a:endParaRPr lang="en-US" sz="6600" dirty="0">
              <a:solidFill>
                <a:schemeClr val="accent2">
                  <a:lumMod val="40000"/>
                  <a:lumOff val="60000"/>
                  <a:alpha val="99000"/>
                </a:schemeClr>
              </a:solidFill>
            </a:endParaRPr>
          </a:p>
        </p:txBody>
      </p:sp>
    </p:spTree>
    <p:extLst>
      <p:ext uri="{BB962C8B-B14F-4D97-AF65-F5344CB8AC3E}">
        <p14:creationId xmlns:p14="http://schemas.microsoft.com/office/powerpoint/2010/main" val="133207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05353" y="2278213"/>
            <a:ext cx="5008909" cy="3323987"/>
          </a:xfrm>
        </p:spPr>
        <p:txBody>
          <a:bodyPr/>
          <a:lstStyle/>
          <a:p>
            <a:pPr marL="0">
              <a:spcAft>
                <a:spcPts val="1800"/>
              </a:spcAft>
            </a:pPr>
            <a:r>
              <a:rPr lang="en-US" sz="2000" spc="0" dirty="0">
                <a:solidFill>
                  <a:schemeClr val="bg1">
                    <a:alpha val="99000"/>
                  </a:schemeClr>
                </a:solidFill>
                <a:latin typeface="Segoe UI"/>
              </a:rPr>
              <a:t>Simple ASP.NET MVC app</a:t>
            </a:r>
          </a:p>
          <a:p>
            <a:pPr marL="0">
              <a:spcAft>
                <a:spcPts val="1800"/>
              </a:spcAft>
            </a:pPr>
            <a:r>
              <a:rPr lang="en-US" sz="2000" spc="0" dirty="0">
                <a:solidFill>
                  <a:schemeClr val="bg1">
                    <a:alpha val="99000"/>
                  </a:schemeClr>
                </a:solidFill>
                <a:latin typeface="Segoe UI"/>
              </a:rPr>
              <a:t>Visual Studio 2010</a:t>
            </a:r>
          </a:p>
          <a:p>
            <a:pPr marL="0">
              <a:spcAft>
                <a:spcPts val="1800"/>
              </a:spcAft>
            </a:pPr>
            <a:r>
              <a:rPr lang="en-US" sz="2000" spc="0" dirty="0">
                <a:solidFill>
                  <a:schemeClr val="bg1">
                    <a:alpha val="99000"/>
                  </a:schemeClr>
                </a:solidFill>
                <a:latin typeface="Segoe UI"/>
              </a:rPr>
              <a:t>Roles &amp; instances are models in XML config</a:t>
            </a:r>
          </a:p>
          <a:p>
            <a:pPr marL="0">
              <a:spcAft>
                <a:spcPts val="1800"/>
              </a:spcAft>
            </a:pPr>
            <a:r>
              <a:rPr lang="en-US" sz="2000" spc="0" dirty="0">
                <a:solidFill>
                  <a:schemeClr val="bg1">
                    <a:alpha val="99000"/>
                  </a:schemeClr>
                </a:solidFill>
                <a:latin typeface="Segoe UI"/>
              </a:rPr>
              <a:t>Local F5 debugging</a:t>
            </a:r>
          </a:p>
          <a:p>
            <a:pPr marL="0">
              <a:spcAft>
                <a:spcPts val="1800"/>
              </a:spcAft>
            </a:pPr>
            <a:r>
              <a:rPr lang="en-US" sz="2000" spc="0" dirty="0">
                <a:solidFill>
                  <a:schemeClr val="bg1">
                    <a:alpha val="99000"/>
                  </a:schemeClr>
                </a:solidFill>
                <a:latin typeface="Segoe UI"/>
              </a:rPr>
              <a:t>Deployed to the cloud</a:t>
            </a:r>
          </a:p>
          <a:p>
            <a:pPr marL="0">
              <a:spcAft>
                <a:spcPts val="1800"/>
              </a:spcAft>
            </a:pPr>
            <a:r>
              <a:rPr lang="en-US" sz="2000" spc="0" dirty="0">
                <a:solidFill>
                  <a:schemeClr val="bg1">
                    <a:alpha val="99000"/>
                  </a:schemeClr>
                </a:solidFill>
                <a:latin typeface="Segoe UI"/>
              </a:rPr>
              <a:t>Simple portal experience</a:t>
            </a:r>
          </a:p>
          <a:p>
            <a:pPr marL="0">
              <a:spcAft>
                <a:spcPts val="1800"/>
              </a:spcAft>
            </a:pPr>
            <a:r>
              <a:rPr lang="en-US" sz="2000" spc="0" dirty="0">
                <a:solidFill>
                  <a:schemeClr val="bg1">
                    <a:alpha val="99000"/>
                  </a:schemeClr>
                </a:solidFill>
                <a:latin typeface="Segoe UI"/>
              </a:rPr>
              <a:t>Staging to production</a:t>
            </a:r>
          </a:p>
        </p:txBody>
      </p:sp>
      <p:grpSp>
        <p:nvGrpSpPr>
          <p:cNvPr id="9" name="Group 8"/>
          <p:cNvGrpSpPr/>
          <p:nvPr/>
        </p:nvGrpSpPr>
        <p:grpSpPr>
          <a:xfrm>
            <a:off x="7721191" y="2140299"/>
            <a:ext cx="3481046" cy="2103135"/>
            <a:chOff x="214313" y="2174875"/>
            <a:chExt cx="990600" cy="598488"/>
          </a:xfrm>
          <a:solidFill>
            <a:schemeClr val="accent6"/>
          </a:solidFill>
        </p:grpSpPr>
        <p:sp>
          <p:nvSpPr>
            <p:cNvPr id="10" name="Freeform 9"/>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 name="Title 3"/>
          <p:cNvSpPr txBox="1">
            <a:spLocks/>
          </p:cNvSpPr>
          <p:nvPr/>
        </p:nvSpPr>
        <p:spPr>
          <a:xfrm>
            <a:off x="1095305" y="1200666"/>
            <a:ext cx="5848106" cy="747897"/>
          </a:xfrm>
          <a:prstGeom prst="rect">
            <a:avLst/>
          </a:prstGeom>
        </p:spPr>
        <p:txBody>
          <a:bodyPr vert="horz" wrap="square" lIns="0" tIns="0" rIns="0" bIns="0" rtlCol="0" anchor="t">
            <a:spAutoFit/>
          </a:bodyPr>
          <a:lstStyle>
            <a:lvl1pPr algn="l" defTabSz="914325" rtl="0" eaLnBrk="1" latinLnBrk="0" hangingPunct="1">
              <a:lnSpc>
                <a:spcPct val="90000"/>
              </a:lnSpc>
              <a:spcBef>
                <a:spcPct val="0"/>
              </a:spcBef>
              <a:buNone/>
              <a:defRPr lang="en-US" sz="55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a:lstStyle>
          <a:p>
            <a:r>
              <a:rPr lang="en-US" sz="5400" dirty="0">
                <a:solidFill>
                  <a:schemeClr val="bg1">
                    <a:alpha val="99000"/>
                  </a:schemeClr>
                </a:solidFill>
              </a:rPr>
              <a:t>What you saw…</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03936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B2F97D-0457-4986-9734-D03EB073C5EA}">
  <ds:schemaRefs>
    <ds:schemaRef ds:uri="http://purl.org/dc/dcmitype/"/>
    <ds:schemaRef ds:uri="http://schemas.microsoft.com/office/2006/documentManagement/types"/>
    <ds:schemaRef ds:uri="230e9df3-be65-4c73-a93b-d1236ebd677e"/>
    <ds:schemaRef ds:uri="http://purl.org/dc/term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1840</TotalTime>
  <Words>6446</Words>
  <Application>Microsoft Office PowerPoint</Application>
  <PresentationFormat>Custom</PresentationFormat>
  <Paragraphs>888</Paragraphs>
  <Slides>26</Slides>
  <Notes>24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Consolas</vt:lpstr>
      <vt:lpstr>Segoe UI Light</vt:lpstr>
      <vt:lpstr>Kozuka Gothic Pro R</vt:lpstr>
      <vt:lpstr>Segoe UI</vt:lpstr>
      <vt:lpstr>Arial</vt:lpstr>
      <vt:lpstr>Segoe UI Semibold</vt:lpstr>
      <vt:lpstr>MS1444_Windows Azure Template 16x9_r08a</vt:lpstr>
      <vt:lpstr>White with Consolas font for code slides</vt:lpstr>
      <vt:lpstr>Windows Azure Overview</vt:lpstr>
      <vt:lpstr>PowerPoint Presentation</vt:lpstr>
      <vt:lpstr>Cloud Computing Patterns</vt:lpstr>
      <vt:lpstr>Cloud Services</vt:lpstr>
      <vt:lpstr>Cloud Services</vt:lpstr>
      <vt:lpstr>Windows Azure</vt:lpstr>
      <vt:lpstr>Windows Azure</vt:lpstr>
      <vt:lpstr>Hello Windows Azure</vt:lpstr>
      <vt:lpstr>PowerPoint Presentation</vt:lpstr>
      <vt:lpstr>PowerPoint Presentation</vt:lpstr>
      <vt:lpstr>Windows Azure Storage</vt:lpstr>
      <vt:lpstr>SQL Azure Database</vt:lpstr>
      <vt:lpstr>SQL Azure Database</vt:lpstr>
      <vt:lpstr>Building Block Services</vt:lpstr>
      <vt:lpstr>Data Services</vt:lpstr>
      <vt:lpstr>Windows Azure Scenarios</vt:lpstr>
      <vt:lpstr>Windows Azure Data Centers</vt:lpstr>
      <vt:lpstr>Windows Azure Traffic Manager</vt:lpstr>
      <vt:lpstr>Windows Azure CDN</vt:lpstr>
      <vt:lpstr>Windows Azure Consumption Prices</vt:lpstr>
      <vt:lpstr>Windows Azure Instance Sizes</vt:lpstr>
      <vt:lpstr>International Availability</vt:lpstr>
      <vt:lpstr>Getting Started</vt:lpstr>
      <vt:lpstr>Windows Azure MSDN Benefits</vt:lpstr>
      <vt:lpstr>Marketplace</vt:lpstr>
      <vt:lpstr>Summary</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jamescon</dc:creator>
  <dc:description>
    This presentation provides an overview of the Windows Azure.  After this presentation you will understand the 
    services Microsoft is providing as part of the Windows Azure, the key concepts, and how to get started.  
    The additional presentations in this training kit will drill into key services.    
by jamescon
</dc:description>
  <cp:lastModifiedBy>Jayabalan, Ashok Kumar</cp:lastModifiedBy>
  <cp:revision>126</cp:revision>
  <cp:lastPrinted>2011-10-11T14:25:22Z</cp:lastPrinted>
  <dcterms:created xsi:type="dcterms:W3CDTF">2011-03-29T16:07:22Z</dcterms:created>
  <dcterms:modified xsi:type="dcterms:W3CDTF">2019-11-05T14:14:12Z</dcterms:modified>
  <cp:version>1.0.0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